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2" r:id="rId5"/>
    <p:sldId id="259" r:id="rId6"/>
    <p:sldId id="267" r:id="rId7"/>
    <p:sldId id="268" r:id="rId8"/>
    <p:sldId id="28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0" r:id="rId24"/>
    <p:sldId id="285" r:id="rId25"/>
    <p:sldId id="286" r:id="rId26"/>
    <p:sldId id="287" r:id="rId27"/>
    <p:sldId id="288" r:id="rId28"/>
    <p:sldId id="289" r:id="rId29"/>
    <p:sldId id="290" r:id="rId30"/>
    <p:sldId id="261" r:id="rId31"/>
    <p:sldId id="264" r:id="rId32"/>
    <p:sldId id="265" r:id="rId33"/>
    <p:sldId id="263" r:id="rId34"/>
    <p:sldId id="266" r:id="rId35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5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7C"/>
    <a:srgbClr val="88C7D8"/>
    <a:srgbClr val="FFFFFF"/>
    <a:srgbClr val="1A57A3"/>
    <a:srgbClr val="3E752F"/>
    <a:srgbClr val="4D1818"/>
    <a:srgbClr val="031F47"/>
    <a:srgbClr val="EF9E91"/>
    <a:srgbClr val="4B1717"/>
    <a:srgbClr val="C9A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5" autoAdjust="0"/>
    <p:restoredTop sz="94709" autoAdjust="0"/>
  </p:normalViewPr>
  <p:slideViewPr>
    <p:cSldViewPr snapToGrid="0" showGuides="1">
      <p:cViewPr varScale="1">
        <p:scale>
          <a:sx n="71" d="100"/>
          <a:sy n="71" d="100"/>
        </p:scale>
        <p:origin x="1387" y="62"/>
      </p:cViewPr>
      <p:guideLst>
        <p:guide orient="horz" pos="935"/>
        <p:guide pos="5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7931" cy="512874"/>
          </a:xfrm>
          <a:prstGeom prst="rect">
            <a:avLst/>
          </a:prstGeom>
        </p:spPr>
        <p:txBody>
          <a:bodyPr vert="horz" lIns="94563" tIns="47281" rIns="94563" bIns="47281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4478" y="2"/>
            <a:ext cx="3077931" cy="512874"/>
          </a:xfrm>
          <a:prstGeom prst="rect">
            <a:avLst/>
          </a:prstGeom>
        </p:spPr>
        <p:txBody>
          <a:bodyPr vert="horz" lIns="94563" tIns="47281" rIns="94563" bIns="47281" rtlCol="0"/>
          <a:lstStyle>
            <a:lvl1pPr algn="r">
              <a:defRPr sz="1200"/>
            </a:lvl1pPr>
          </a:lstStyle>
          <a:p>
            <a:fld id="{A85FD095-AF32-48CA-86C1-525B60FB4C7F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63" tIns="47281" rIns="94563" bIns="47281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11" y="4926206"/>
            <a:ext cx="5684242" cy="4029491"/>
          </a:xfrm>
          <a:prstGeom prst="rect">
            <a:avLst/>
          </a:prstGeom>
        </p:spPr>
        <p:txBody>
          <a:bodyPr vert="horz" lIns="94563" tIns="47281" rIns="94563" bIns="47281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740"/>
            <a:ext cx="3077931" cy="512874"/>
          </a:xfrm>
          <a:prstGeom prst="rect">
            <a:avLst/>
          </a:prstGeom>
        </p:spPr>
        <p:txBody>
          <a:bodyPr vert="horz" lIns="94563" tIns="47281" rIns="94563" bIns="47281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4478" y="9721740"/>
            <a:ext cx="3077931" cy="512874"/>
          </a:xfrm>
          <a:prstGeom prst="rect">
            <a:avLst/>
          </a:prstGeom>
        </p:spPr>
        <p:txBody>
          <a:bodyPr vert="horz" lIns="94563" tIns="47281" rIns="94563" bIns="47281" rtlCol="0" anchor="b"/>
          <a:lstStyle>
            <a:lvl1pPr algn="r">
              <a:defRPr sz="1200"/>
            </a:lvl1pPr>
          </a:lstStyle>
          <a:p>
            <a:fld id="{2144F943-CB85-4914-8C10-2475C9ED7B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132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4F943-CB85-4914-8C10-2475C9ED7BC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50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4336D1-5C87-4E3C-93F5-ED0B8897DC56}" type="slidenum">
              <a:rPr lang="en-US" altLang="ru-RU" sz="900"/>
              <a:pPr/>
              <a:t>15</a:t>
            </a:fld>
            <a:endParaRPr lang="en-US" altLang="ru-RU" sz="9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13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4336D1-5C87-4E3C-93F5-ED0B8897DC56}" type="slidenum">
              <a:rPr lang="en-US" altLang="ru-RU" sz="900"/>
              <a:pPr/>
              <a:t>16</a:t>
            </a:fld>
            <a:endParaRPr lang="en-US" altLang="ru-RU" sz="9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390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F84B7E-2ED2-4DA8-A7D5-33994D99BDFD}" type="slidenum">
              <a:rPr lang="en-US" altLang="ru-RU" sz="900"/>
              <a:pPr/>
              <a:t>17</a:t>
            </a:fld>
            <a:endParaRPr lang="en-US" altLang="ru-RU" sz="9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124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BDB0F8-CC48-433B-BB7C-526285BE327F}" type="slidenum">
              <a:rPr lang="en-US" altLang="ru-RU" sz="900"/>
              <a:pPr/>
              <a:t>18</a:t>
            </a:fld>
            <a:endParaRPr lang="en-US" altLang="ru-RU" sz="9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522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790A21-8FD2-472A-96B8-1DA7A92D6F84}" type="slidenum">
              <a:rPr lang="en-US" altLang="ru-RU" sz="900"/>
              <a:pPr/>
              <a:t>19</a:t>
            </a:fld>
            <a:endParaRPr lang="en-US" altLang="ru-RU" sz="9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0207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A7EFA9-31FD-48AF-899F-9F80ED75F3DE}" type="slidenum">
              <a:rPr lang="en-US" altLang="ru-RU" sz="900"/>
              <a:pPr/>
              <a:t>20</a:t>
            </a:fld>
            <a:endParaRPr lang="en-US" altLang="ru-RU" sz="9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0465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DFC716-9156-491D-AB47-6CA8DC11B2BE}" type="slidenum">
              <a:rPr lang="en-US" altLang="ru-RU" sz="900"/>
              <a:pPr/>
              <a:t>21</a:t>
            </a:fld>
            <a:endParaRPr lang="en-US" altLang="ru-RU" sz="9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782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5175" indent="-217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94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17299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098" indent="-1739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6144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07190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28236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849282" indent="-1739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71EDE6-9E7E-4F7E-8757-F9F0742EE6BD}" type="slidenum">
              <a:rPr lang="en-US" altLang="ru-RU" sz="900"/>
              <a:pPr/>
              <a:t>22</a:t>
            </a:fld>
            <a:endParaRPr lang="en-US" altLang="ru-RU" sz="9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620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rgbClr val="005F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292"/>
            <a:ext cx="12192000" cy="41407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55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5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143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EFB2C84D-D9EC-4777-8874-B38F8554B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000" y="1944001"/>
            <a:ext cx="6582403" cy="426869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4A9E554-4AEF-4D4F-9F71-9A8F6383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01" y="301319"/>
            <a:ext cx="7047499" cy="1325563"/>
          </a:xfrm>
        </p:spPr>
        <p:txBody>
          <a:bodyPr/>
          <a:lstStyle>
            <a:lvl1pPr algn="ctr">
              <a:defRPr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7FAEBC53-3853-4752-B109-1382391CD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37451" y="301319"/>
            <a:ext cx="3970500" cy="5911379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  <a:r>
              <a:rPr lang="en-US" dirty="0"/>
              <a:t>a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9657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82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292"/>
            <a:ext cx="12192000" cy="41407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12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6019800" cy="6858000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7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6172200" y="0"/>
            <a:ext cx="6019800" cy="6858000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07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292"/>
            <a:ext cx="12192000" cy="41407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73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2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0"/>
            <a:ext cx="2872154" cy="6858000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34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9319846" y="-4763"/>
            <a:ext cx="2872154" cy="6858000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00B1-A6E2-4A12-8ACE-DA05A81B7E6E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9FE1-E913-407E-BC0C-1C2E2EF9D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emf"/><Relationship Id="rId5" Type="http://schemas.openxmlformats.org/officeDocument/2006/relationships/image" Target="../media/image76.jpeg"/><Relationship Id="rId4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emf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microsoft.com/office/2007/relationships/hdphoto" Target="../media/hdphoto13.wdp"/><Relationship Id="rId2" Type="http://schemas.openxmlformats.org/officeDocument/2006/relationships/image" Target="../media/image88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92.png"/><Relationship Id="rId14" Type="http://schemas.microsoft.com/office/2007/relationships/hdphoto" Target="../media/hdphoto1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7" y="944563"/>
            <a:ext cx="4046485" cy="80384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76089" y="2609575"/>
            <a:ext cx="9957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+mj-lt"/>
              </a:rPr>
              <a:t>ИМПУЛЬС</a:t>
            </a:r>
            <a:r>
              <a:rPr lang="ru-RU" sz="4000" dirty="0">
                <a:solidFill>
                  <a:schemeClr val="bg1"/>
                </a:solidFill>
              </a:rPr>
              <a:t> К ТЕХНОЛОГИЧЕСКОМУ </a:t>
            </a:r>
          </a:p>
          <a:p>
            <a:r>
              <a:rPr lang="ru-RU" sz="4000" dirty="0">
                <a:solidFill>
                  <a:schemeClr val="bg1"/>
                </a:solidFill>
              </a:rPr>
              <a:t>ПРЕВОСХОДСТВУ</a:t>
            </a:r>
          </a:p>
        </p:txBody>
      </p:sp>
    </p:spTree>
    <p:extLst>
      <p:ext uri="{BB962C8B-B14F-4D97-AF65-F5344CB8AC3E}">
        <p14:creationId xmlns:p14="http://schemas.microsoft.com/office/powerpoint/2010/main" val="85214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 txBox="1"/>
          <p:nvPr/>
        </p:nvSpPr>
        <p:spPr>
          <a:xfrm>
            <a:off x="164348" y="680440"/>
            <a:ext cx="9014377" cy="6110647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Предприятие производит платформенные весы для взвешивания в статике грузов при учетных и технологических операциях на предприятиях различных отраслей промышленности. Высокую точность результата обеспечивается за счет применения весоизмерительных приборов МИКРОСИМ и </a:t>
            </a:r>
            <a:r>
              <a:rPr lang="ru-RU" sz="1500" spc="-20" dirty="0" err="1">
                <a:solidFill>
                  <a:srgbClr val="231F20"/>
                </a:solidFill>
                <a:cs typeface="Arial" panose="020B0604020202020204" pitchFamily="34" charset="0"/>
              </a:rPr>
              <a:t>тензодатчиков</a:t>
            </a: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 известных мировых лидеров НВМ (Германия) и </a:t>
            </a:r>
            <a:r>
              <a:rPr lang="ru-RU" sz="1500" spc="-20" dirty="0" err="1">
                <a:solidFill>
                  <a:srgbClr val="231F20"/>
                </a:solidFill>
                <a:cs typeface="Arial" panose="020B0604020202020204" pitchFamily="34" charset="0"/>
              </a:rPr>
              <a:t>Sensortronic</a:t>
            </a: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 (США), имеющих степень защиты IP 67 и 68. Надежность весов обеспечивается благодаря использованию усиленных конструкций и специальных узлов для амортизации ударных нагрузок.</a:t>
            </a:r>
          </a:p>
          <a:p>
            <a:pPr algn="just">
              <a:spcBef>
                <a:spcPts val="600"/>
              </a:spcBef>
            </a:pPr>
            <a:r>
              <a:rPr lang="ru-RU" alt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НПП «Метра» выпускает платформенные весы из нержавеющей стали с наибольшим пределом взвешивания (НПВ) от 6 килограммов 3 тонн. У каждой модели платформенных весов свои конструктивные особенности, благодаря которым клиент имеет возможность выбрать наиболее подходящие весы под свои задачи. </a:t>
            </a:r>
          </a:p>
          <a:p>
            <a:pPr algn="just">
              <a:spcBef>
                <a:spcPts val="600"/>
              </a:spcBef>
            </a:pPr>
            <a:r>
              <a:rPr lang="ru-RU" alt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Все платформенные весы имеют два диапазона взвешивания (</a:t>
            </a:r>
            <a:r>
              <a:rPr lang="ru-RU" altLang="ru-RU" sz="1500" spc="-20" dirty="0" err="1">
                <a:solidFill>
                  <a:srgbClr val="231F20"/>
                </a:solidFill>
                <a:cs typeface="Arial" panose="020B0604020202020204" pitchFamily="34" charset="0"/>
              </a:rPr>
              <a:t>multi-range</a:t>
            </a:r>
            <a:r>
              <a:rPr lang="ru-RU" alt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), что позволяет заказчикам получать дополнительные возможности их использования как для стандартного взвешивания, так и для более точного взвешивания. Так, можно использовать одни и те же платформенные весы для взвешивания ящиков, мешков и упаковок до 60 кг с дискретностью 20 г и для взвешивания мелкой фасовки до 30 кг с дискретностью 10 г. </a:t>
            </a:r>
          </a:p>
          <a:p>
            <a:pPr algn="just">
              <a:spcBef>
                <a:spcPts val="6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Типы платформенных весов: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Платформенные весы на одном </a:t>
            </a:r>
            <a:r>
              <a:rPr lang="ru-RU" sz="1500" dirty="0" err="1">
                <a:cs typeface="Arial" panose="020B0604020202020204" pitchFamily="34" charset="0"/>
              </a:rPr>
              <a:t>тензодатчике</a:t>
            </a:r>
            <a:r>
              <a:rPr lang="ru-RU" sz="1500" dirty="0">
                <a:cs typeface="Arial" panose="020B0604020202020204" pitchFamily="34" charset="0"/>
              </a:rPr>
              <a:t>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Платформенные весы на четырех </a:t>
            </a:r>
            <a:r>
              <a:rPr lang="ru-RU" sz="1500" dirty="0" err="1">
                <a:cs typeface="Arial" panose="020B0604020202020204" pitchFamily="34" charset="0"/>
              </a:rPr>
              <a:t>тензодатчиках</a:t>
            </a:r>
            <a:r>
              <a:rPr lang="ru-RU" sz="1500" dirty="0">
                <a:cs typeface="Arial" panose="020B0604020202020204" pitchFamily="34" charset="0"/>
              </a:rPr>
              <a:t>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Весы для взвешивания животных;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Большегрузные платформенные весы;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 err="1">
                <a:cs typeface="Arial" panose="020B0604020202020204" pitchFamily="34" charset="0"/>
              </a:rPr>
              <a:t>Противоударные</a:t>
            </a:r>
            <a:r>
              <a:rPr lang="ru-RU" sz="1500" dirty="0">
                <a:cs typeface="Arial" panose="020B0604020202020204" pitchFamily="34" charset="0"/>
              </a:rPr>
              <a:t> весы для крановой погрузки;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Платформенные весы для взвешивания контейнеров и др.</a:t>
            </a:r>
          </a:p>
        </p:txBody>
      </p:sp>
      <p:sp>
        <p:nvSpPr>
          <p:cNvPr id="15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34725" y="202348"/>
            <a:ext cx="11451000" cy="57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150" b="1" dirty="0">
                <a:solidFill>
                  <a:srgbClr val="005F7C"/>
                </a:solidFill>
                <a:cs typeface="Arial" panose="020B0604020202020204" pitchFamily="34" charset="0"/>
              </a:rPr>
              <a:t>ПЛАТФОРМЕННЫЕ ВЕСЫ</a:t>
            </a:r>
          </a:p>
        </p:txBody>
      </p:sp>
      <p:pic>
        <p:nvPicPr>
          <p:cNvPr id="9" name="Picture 11" descr="P82858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106" y="876456"/>
            <a:ext cx="2321549" cy="16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Листовка ПРИВЕС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8507" y="2577135"/>
            <a:ext cx="2326892" cy="179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metra.ru/images/photos/article401-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2309" y="4412588"/>
            <a:ext cx="2326007" cy="2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4" y="222668"/>
            <a:ext cx="2662862" cy="5529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881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 txBox="1"/>
          <p:nvPr/>
        </p:nvSpPr>
        <p:spPr>
          <a:xfrm>
            <a:off x="3066254" y="772824"/>
            <a:ext cx="8958774" cy="587981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Предприятие производит конвейерные весы для определения производительности отгрузки сыпучих материалов. Весы имеют функцию учета массы отгружаемого материала и текущей производительности конвейера, интерфейс связи RS 485, токовый выход с диапазонами значений (уточняется при заказе): 0… 5 мА, 4… 20 мА, 0… 20 мА.</a:t>
            </a:r>
          </a:p>
          <a:p>
            <a:pPr algn="just">
              <a:spcBef>
                <a:spcPts val="6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«МЕТРА» выпускает конвейерные весы, рассчитанные на ширину конвейерной ленты 500…1600мм и наибольшую линейную плотность материала на ленте 5…500 кг/м. Весы встраиваются в существующие конвейеры различной конструкции. На грузоприёмное устройство устанавливаются две штатные </a:t>
            </a:r>
            <a:r>
              <a:rPr lang="ru-RU" sz="1500" spc="-5" dirty="0" err="1">
                <a:solidFill>
                  <a:srgbClr val="231F20"/>
                </a:solidFill>
                <a:cs typeface="Arial" panose="020B0604020202020204" pitchFamily="34" charset="0"/>
              </a:rPr>
              <a:t>роликоопоры</a:t>
            </a: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, используемые в данном конвейере.</a:t>
            </a:r>
          </a:p>
          <a:p>
            <a:pPr algn="just">
              <a:spcBef>
                <a:spcPts val="6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Весы состоят из двух основных узлов: грузоприемного устройства (ГПУ) и измерительной системы. ГПУ монтируется на став конвейера. Весы неприхотливы и удобны в обслуживании и имеют широкий температурный диапазон эксплуатации от -30 до +40°С.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Датчик скорости ленты крепится к </a:t>
            </a:r>
            <a:r>
              <a:rPr lang="ru-RU" sz="1500" dirty="0" err="1">
                <a:cs typeface="Arial" panose="020B0604020202020204" pitchFamily="34" charset="0"/>
              </a:rPr>
              <a:t>роликоопоре</a:t>
            </a:r>
            <a:r>
              <a:rPr lang="ru-RU" sz="1500" dirty="0">
                <a:cs typeface="Arial" panose="020B0604020202020204" pitchFamily="34" charset="0"/>
              </a:rPr>
              <a:t> весов или конвейера и приводится во вращение верхней ветвью конвейерной ленты.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Измерительный участок конвейерной ленты через две </a:t>
            </a:r>
            <a:r>
              <a:rPr lang="ru-RU" sz="1500" dirty="0" err="1">
                <a:cs typeface="Arial" panose="020B0604020202020204" pitchFamily="34" charset="0"/>
              </a:rPr>
              <a:t>роликоопоры</a:t>
            </a:r>
            <a:r>
              <a:rPr lang="ru-RU" sz="1500" dirty="0">
                <a:cs typeface="Arial" panose="020B0604020202020204" pitchFamily="34" charset="0"/>
              </a:rPr>
              <a:t> весов передаёт нагрузку на датчики. Количество </a:t>
            </a:r>
            <a:r>
              <a:rPr lang="ru-RU" sz="1500" dirty="0" err="1">
                <a:cs typeface="Arial" panose="020B0604020202020204" pitchFamily="34" charset="0"/>
              </a:rPr>
              <a:t>роликоопор</a:t>
            </a:r>
            <a:r>
              <a:rPr lang="ru-RU" sz="1500" dirty="0">
                <a:cs typeface="Arial" panose="020B0604020202020204" pitchFamily="34" charset="0"/>
              </a:rPr>
              <a:t> и датчиков, входящих в состав ГПУ весов, позволяет увеличить область взвешивания и достигнуть высокой точности взвешивания.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Простота транспортировки – весы поставляются в разобранном виде масса 60-120кг).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Повышенная защита от внешней среды за счет применения герметичных датчиков из нержавеющей стали Z6FC3 со степенью защиты IP67 (производство HBM Германия), расположенных по углам ГПУ в поворотных узлах встройки, что позволяет устанавливать весы на конвейерах с углом наклона до 20°.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2348"/>
            <a:ext cx="2747327" cy="570476"/>
          </a:xfrm>
          <a:prstGeom prst="rect">
            <a:avLst/>
          </a:prstGeom>
          <a:effectLst/>
        </p:spPr>
      </p:pic>
      <p:sp>
        <p:nvSpPr>
          <p:cNvPr id="20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-1" y="202348"/>
            <a:ext cx="12080631" cy="57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150" b="1" dirty="0">
                <a:solidFill>
                  <a:srgbClr val="005F7C"/>
                </a:solidFill>
                <a:cs typeface="Arial" panose="020B0604020202020204" pitchFamily="34" charset="0"/>
              </a:rPr>
              <a:t>КОНВЕЙЕРНЫЕ ВЕСЫ</a:t>
            </a:r>
          </a:p>
        </p:txBody>
      </p:sp>
      <p:pic>
        <p:nvPicPr>
          <p:cNvPr id="10" name="Picture 2" descr="http://www.metra.ru/images/photos/article396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2" y="873919"/>
            <a:ext cx="2344772" cy="17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metra.ru/images/photos/article396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94" y="2757897"/>
            <a:ext cx="2348976" cy="17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metra.ru/images/con_0_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4692897"/>
            <a:ext cx="2334699" cy="189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08236"/>
            <a:ext cx="2569307" cy="5335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446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 txBox="1"/>
          <p:nvPr/>
        </p:nvSpPr>
        <p:spPr>
          <a:xfrm>
            <a:off x="164348" y="680440"/>
            <a:ext cx="9014377" cy="6295313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4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Бункерные весы и дозаторы для сыпучих материалов обеспечивают в технологическом процессе непрерывную или цикличную подачу зерна, семян, сахарного песка, круп, строительных смесей, удобрений и др. продуктов и материалов в технологические установки, где происходит контроль их веса/объема и распределение по упаковкам. Весовые дозаторы позволяют также вести автоматический суммарный учет сыпучих материалов и продуктов.</a:t>
            </a:r>
          </a:p>
          <a:p>
            <a:pPr marL="4762" algn="just">
              <a:spcBef>
                <a:spcPts val="400"/>
              </a:spcBef>
            </a:pPr>
            <a:r>
              <a:rPr lang="ru-RU" sz="1400" spc="-5" dirty="0">
                <a:solidFill>
                  <a:srgbClr val="231F20"/>
                </a:solidFill>
                <a:latin typeface="+mj-lt"/>
                <a:cs typeface="Arial" panose="020B0604020202020204" pitchFamily="34" charset="0"/>
              </a:rPr>
              <a:t>БУНКЕРНЫЕ ЭЛЕКТРОННЫЕ ВЕСЫ </a:t>
            </a:r>
          </a:p>
          <a:p>
            <a:pPr algn="just">
              <a:spcBef>
                <a:spcPts val="4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Предназначены для автоматического взвешивания материалов и измерения общей массы продукта, прошедшего через весы. Имеют объём весового бункера до 3000 литров, максимальная производительность до 500 тонн в час. Обеспечивают следующие виды операций: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простое перевешивание с максимальной производительностью, когда величина дозы равна максимальной грузоподъемности весового бункера;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порционное перевешивание, когда величина дозы много больше максимальной грузоподъемности весового бункера и доза набирается мелкими порциями;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поддержание заданной производительности подачи продукта.</a:t>
            </a:r>
          </a:p>
          <a:p>
            <a:pPr marL="4762" algn="just">
              <a:spcBef>
                <a:spcPts val="400"/>
              </a:spcBef>
            </a:pPr>
            <a:r>
              <a:rPr lang="ru-RU" sz="1400" spc="-5" dirty="0">
                <a:solidFill>
                  <a:srgbClr val="231F20"/>
                </a:solidFill>
                <a:latin typeface="+mj-lt"/>
                <a:cs typeface="Arial" panose="020B0604020202020204" pitchFamily="34" charset="0"/>
              </a:rPr>
              <a:t>ДОЗАТОРЫ ДИСКРЕТНОГО (ИЛИ ПЕРИОДИЧЕСКОГО) ДЕЙСТВИЯ</a:t>
            </a:r>
          </a:p>
          <a:p>
            <a:pPr algn="just">
              <a:spcBef>
                <a:spcPts val="4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Обеспечивают периодическую автоматическую подачу материалов и продуктов в технологические установки. Эти вид дозаторов идеально подходит для производственных процессов, в которых оборудование размещено на высоте.</a:t>
            </a:r>
          </a:p>
          <a:p>
            <a:pPr marL="4762" algn="just">
              <a:spcBef>
                <a:spcPts val="400"/>
              </a:spcBef>
            </a:pPr>
            <a:r>
              <a:rPr lang="ru-RU" sz="1400" spc="-5" dirty="0">
                <a:solidFill>
                  <a:srgbClr val="231F20"/>
                </a:solidFill>
                <a:latin typeface="+mj-lt"/>
                <a:cs typeface="Arial" panose="020B0604020202020204" pitchFamily="34" charset="0"/>
              </a:rPr>
              <a:t>ДОЗАТОРЫ НЕПРЕРЫВНОГО ДЕЙСТВИЯ</a:t>
            </a:r>
          </a:p>
          <a:p>
            <a:pPr algn="just">
              <a:spcBef>
                <a:spcPts val="4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Обеспечивают непрерывную автоматическую подачу материалов в технологические установки. Этот вид дозаторов идеально подходит для производственных процессов, в которых оборудование размещено горизонтально, а материал подается на конвейере.</a:t>
            </a:r>
          </a:p>
        </p:txBody>
      </p:sp>
      <p:sp>
        <p:nvSpPr>
          <p:cNvPr id="15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34725" y="202348"/>
            <a:ext cx="11451000" cy="57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150" b="1" dirty="0">
                <a:solidFill>
                  <a:srgbClr val="005F7C"/>
                </a:solidFill>
                <a:cs typeface="Arial" panose="020B0604020202020204" pitchFamily="34" charset="0"/>
              </a:rPr>
              <a:t>БУНКЕРНЫЕ ВЕСЫ И ДОЗАТОРЫ</a:t>
            </a:r>
          </a:p>
        </p:txBody>
      </p:sp>
      <p:pic>
        <p:nvPicPr>
          <p:cNvPr id="10" name="Picture 2" descr="http://www.metra.ru/images/photos/article4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7299" y="879473"/>
            <a:ext cx="2328328" cy="182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metra.ru/images/photos/article8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000" y="2542856"/>
            <a:ext cx="1744900" cy="25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metra.ru/images/photos/article4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45" y="5119087"/>
            <a:ext cx="2339704" cy="15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4" y="222668"/>
            <a:ext cx="2662862" cy="5529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673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347504"/>
            <a:ext cx="12192000" cy="1510495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0" y="376795"/>
            <a:ext cx="12192000" cy="711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ru-RU" altLang="ru-RU" sz="2900" dirty="0">
                <a:solidFill>
                  <a:srgbClr val="005F7C"/>
                </a:solidFill>
                <a:latin typeface="+mj-lt"/>
              </a:rPr>
              <a:t>АВТОМАТИЗАЦИЯ ЛИНИИ ПРИГОТОВЛЕНИЯ КОМБИКОРМА </a:t>
            </a:r>
          </a:p>
          <a:p>
            <a:pPr>
              <a:spcBef>
                <a:spcPts val="600"/>
              </a:spcBef>
            </a:pPr>
            <a:endParaRPr lang="ru-RU" altLang="ru-RU" sz="2900" dirty="0">
              <a:solidFill>
                <a:srgbClr val="005F7C"/>
              </a:solidFill>
              <a:latin typeface="+mj-lt"/>
            </a:endParaRPr>
          </a:p>
        </p:txBody>
      </p:sp>
      <p:pic>
        <p:nvPicPr>
          <p:cNvPr id="18434" name="Picture 2" descr="Линия автоматичексого приготовления комбикорм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48" y="3693268"/>
            <a:ext cx="3195000" cy="27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Линия автоматичексого приготовления комбикорм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4" y="3599868"/>
            <a:ext cx="3848955" cy="28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www.metra.ru/images/photos/project/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000" y="3693268"/>
            <a:ext cx="4112386" cy="27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4"/>
          <p:cNvSpPr txBox="1"/>
          <p:nvPr/>
        </p:nvSpPr>
        <p:spPr>
          <a:xfrm>
            <a:off x="203514" y="726517"/>
            <a:ext cx="11809986" cy="3032882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600"/>
              </a:spcBef>
              <a:defRPr/>
            </a:pPr>
            <a:r>
              <a:rPr lang="ru-RU" sz="1500" dirty="0">
                <a:cs typeface="Arial" panose="020B0604020202020204" pitchFamily="34" charset="0"/>
              </a:rPr>
              <a:t>Система управления предназначена для автоматизации приготовления комбикормов с управлением и диагностикой технологического оборудования и визуализацией технологического процесса. Запуск и наладка системы происходит во время плановой остановки завода. За это время монтируется и калибруется тензометрическая система, подключаются шкафы управления, задаётся рецептура, проверяется работа в тестовом режиме, обучается персонал. После запуска системы служба технической поддержки оказывает консультации по возникающим вопросам.</a:t>
            </a:r>
          </a:p>
          <a:p>
            <a:pPr algn="just">
              <a:spcBef>
                <a:spcPts val="600"/>
              </a:spcBef>
              <a:defRPr/>
            </a:pPr>
            <a:r>
              <a:rPr lang="ru-RU" altLang="ru-RU" sz="1500" dirty="0">
                <a:cs typeface="Arial" panose="020B0604020202020204" pitchFamily="34" charset="0"/>
              </a:rPr>
              <a:t>В 2009 году была выполнена модернизация линии приготовления комбикорма на ЗАО «</a:t>
            </a:r>
            <a:r>
              <a:rPr lang="ru-RU" altLang="ru-RU" sz="1500" dirty="0" err="1">
                <a:cs typeface="Arial" panose="020B0604020202020204" pitchFamily="34" charset="0"/>
              </a:rPr>
              <a:t>Ботово</a:t>
            </a:r>
            <a:r>
              <a:rPr lang="ru-RU" altLang="ru-RU" sz="1500" dirty="0">
                <a:cs typeface="Arial" panose="020B0604020202020204" pitchFamily="34" charset="0"/>
              </a:rPr>
              <a:t>». В результате модернизации значительно повысилась производительность линии, а так же качество приготавливаемого комбикорма. Был реализован метод непрерывно-дискретного дозирования параллельными потоками с применением системы автоматического управления на базе управляющего программируемого логического контроллера "</a:t>
            </a:r>
            <a:r>
              <a:rPr lang="ru-RU" altLang="ru-RU" sz="1500" dirty="0" err="1">
                <a:cs typeface="Arial" panose="020B0604020202020204" pitchFamily="34" charset="0"/>
              </a:rPr>
              <a:t>Мицубиши</a:t>
            </a:r>
            <a:r>
              <a:rPr lang="ru-RU" altLang="ru-RU" sz="1500" dirty="0">
                <a:cs typeface="Arial" panose="020B0604020202020204" pitchFamily="34" charset="0"/>
              </a:rPr>
              <a:t>" и персонального компьютера со SCADA-системой </a:t>
            </a:r>
            <a:r>
              <a:rPr lang="ru-RU" altLang="ru-RU" sz="1500" dirty="0" err="1">
                <a:cs typeface="Arial" panose="020B0604020202020204" pitchFamily="34" charset="0"/>
              </a:rPr>
              <a:t>Trace</a:t>
            </a:r>
            <a:r>
              <a:rPr lang="ru-RU" altLang="ru-RU" sz="1500" dirty="0">
                <a:cs typeface="Arial" panose="020B0604020202020204" pitchFamily="34" charset="0"/>
              </a:rPr>
              <a:t> </a:t>
            </a:r>
            <a:r>
              <a:rPr lang="ru-RU" altLang="ru-RU" sz="1500" dirty="0" err="1">
                <a:cs typeface="Arial" panose="020B0604020202020204" pitchFamily="34" charset="0"/>
              </a:rPr>
              <a:t>Mode</a:t>
            </a:r>
            <a:r>
              <a:rPr lang="ru-RU" altLang="ru-RU" sz="1500" dirty="0">
                <a:cs typeface="Arial" panose="020B0604020202020204" pitchFamily="34" charset="0"/>
              </a:rPr>
              <a:t> и Базой данных учета, что позволило получить высокую степень надежности функционирования техпроцесса благодаря разделению функций. </a:t>
            </a:r>
          </a:p>
          <a:p>
            <a:pPr algn="just">
              <a:spcBef>
                <a:spcPts val="600"/>
              </a:spcBef>
              <a:defRPr/>
            </a:pPr>
            <a:endParaRPr lang="ru-RU" sz="1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8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5347504"/>
            <a:ext cx="12192000" cy="1510495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203514" y="150495"/>
            <a:ext cx="11988486" cy="711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ts val="600"/>
              </a:spcBef>
              <a:buNone/>
              <a:defRPr sz="2900" b="1">
                <a:solidFill>
                  <a:srgbClr val="005F7C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altLang="ru-RU" dirty="0"/>
              <a:t>АВТОМАТИЗАЦИЯ ПРОИЗВОДСТВЕННЫХ ПРОЦЕССОВ </a:t>
            </a:r>
          </a:p>
        </p:txBody>
      </p:sp>
      <p:pic>
        <p:nvPicPr>
          <p:cNvPr id="10" name="Рисунок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82" y="3299020"/>
            <a:ext cx="2227516" cy="342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050" y="3308416"/>
            <a:ext cx="2443688" cy="341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3401" r="2245" b="1695"/>
          <a:stretch>
            <a:fillRect/>
          </a:stretch>
        </p:blipFill>
        <p:spPr bwMode="auto">
          <a:xfrm>
            <a:off x="8750539" y="1163845"/>
            <a:ext cx="3334919" cy="201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bject 4"/>
          <p:cNvSpPr txBox="1"/>
          <p:nvPr/>
        </p:nvSpPr>
        <p:spPr>
          <a:xfrm>
            <a:off x="203514" y="633919"/>
            <a:ext cx="8457041" cy="2878993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>
              <a:defRPr/>
            </a:pPr>
            <a:r>
              <a:rPr lang="ru-RU" sz="1500" dirty="0">
                <a:cs typeface="Arial" panose="020B0604020202020204" pitchFamily="34" charset="0"/>
              </a:rPr>
              <a:t>Выполняем создание автоматизированных систем следующих классов: </a:t>
            </a:r>
          </a:p>
          <a:p>
            <a:pPr>
              <a:defRPr/>
            </a:pPr>
            <a:r>
              <a:rPr lang="ru-RU" sz="1500" dirty="0">
                <a:cs typeface="Arial" panose="020B0604020202020204" pitchFamily="34" charset="0"/>
              </a:rPr>
              <a:t>АСУ ТП:</a:t>
            </a:r>
          </a:p>
          <a:p>
            <a:pPr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 АСУ ТП общепромышленного назначения;</a:t>
            </a:r>
          </a:p>
          <a:p>
            <a:pPr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 АСУ ТП физических установок;</a:t>
            </a:r>
          </a:p>
          <a:p>
            <a:pPr>
              <a:defRPr/>
            </a:pPr>
            <a:r>
              <a:rPr lang="ru-RU" sz="1500" dirty="0">
                <a:cs typeface="Arial" panose="020B0604020202020204" pitchFamily="34" charset="0"/>
              </a:rPr>
              <a:t>АСУ ПП:</a:t>
            </a:r>
          </a:p>
          <a:p>
            <a:pPr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 АСОДУ (автоматизированные системы оперативного диспетчерского управления);</a:t>
            </a:r>
          </a:p>
          <a:p>
            <a:pPr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 MES (от англ. </a:t>
            </a:r>
            <a:r>
              <a:rPr lang="ru-RU" sz="1500" dirty="0" err="1">
                <a:cs typeface="Arial" panose="020B0604020202020204" pitchFamily="34" charset="0"/>
              </a:rPr>
              <a:t>manufacturing</a:t>
            </a:r>
            <a:r>
              <a:rPr lang="ru-RU" sz="1500" dirty="0">
                <a:cs typeface="Arial" panose="020B0604020202020204" pitchFamily="34" charset="0"/>
              </a:rPr>
              <a:t> </a:t>
            </a:r>
            <a:r>
              <a:rPr lang="ru-RU" sz="1500" dirty="0" err="1">
                <a:cs typeface="Arial" panose="020B0604020202020204" pitchFamily="34" charset="0"/>
              </a:rPr>
              <a:t>execution</a:t>
            </a:r>
            <a:r>
              <a:rPr lang="ru-RU" sz="1500" dirty="0">
                <a:cs typeface="Arial" panose="020B0604020202020204" pitchFamily="34" charset="0"/>
              </a:rPr>
              <a:t> </a:t>
            </a:r>
            <a:r>
              <a:rPr lang="ru-RU" sz="1500" dirty="0" err="1">
                <a:cs typeface="Arial" panose="020B0604020202020204" pitchFamily="34" charset="0"/>
              </a:rPr>
              <a:t>system</a:t>
            </a:r>
            <a:r>
              <a:rPr lang="ru-RU" sz="1500" dirty="0">
                <a:cs typeface="Arial" panose="020B0604020202020204" pitchFamily="34" charset="0"/>
              </a:rPr>
              <a:t>, система управления производством);</a:t>
            </a:r>
          </a:p>
          <a:p>
            <a:pPr algn="just">
              <a:defRPr/>
            </a:pPr>
            <a:r>
              <a:rPr lang="ru-RU" sz="800" dirty="0">
                <a:cs typeface="Arial" panose="020B0604020202020204" pitchFamily="34" charset="0"/>
              </a:rPr>
              <a:t> </a:t>
            </a:r>
          </a:p>
          <a:p>
            <a:pPr algn="just">
              <a:defRPr/>
            </a:pPr>
            <a:r>
              <a:rPr lang="ru-RU" sz="1500" dirty="0">
                <a:cs typeface="Arial" panose="020B0604020202020204" pitchFamily="34" charset="0"/>
              </a:rPr>
              <a:t>Внедрение АСУ ТП сокращает затраты на обслуживающий персонал. Правильная компоновка оборудования в объеме производственного здания обеспечивает автоматическую подачу материалов в технологические установки и отгрузку продукции.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1000" y="3388464"/>
            <a:ext cx="6930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1500" dirty="0">
                <a:cs typeface="Arial" panose="020B0604020202020204" pitchFamily="34" charset="0"/>
              </a:rPr>
              <a:t>Применение комплексной системы АСУ ТП предоставляет следующие преимущества:</a:t>
            </a:r>
          </a:p>
          <a:p>
            <a:pPr marL="274638" indent="-274638" algn="just"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работы производится в автоматическом режиме и в отсутствие оператора регистрируются на видео</a:t>
            </a:r>
          </a:p>
          <a:p>
            <a:pPr marL="274638" indent="-274638" algn="just"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выполняются контрольные замеры и создаются отчеты по имеющимся данным</a:t>
            </a:r>
          </a:p>
          <a:p>
            <a:pPr marL="274638" indent="-274638" algn="just"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производится контроль управления доступом в систему</a:t>
            </a:r>
          </a:p>
          <a:p>
            <a:pPr marL="274638" indent="-274638" algn="just">
              <a:buFont typeface="Symbol" panose="05050102010706020507" pitchFamily="18" charset="2"/>
              <a:buChar char="-"/>
              <a:defRPr/>
            </a:pPr>
            <a:r>
              <a:rPr lang="ru-RU" sz="1500" dirty="0">
                <a:cs typeface="Arial" panose="020B0604020202020204" pitchFamily="34" charset="0"/>
              </a:rPr>
              <a:t>интеграция с системами ERP и POS-оборудованием.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286644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6000" y="283717"/>
            <a:ext cx="1143000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b="1" dirty="0">
                <a:latin typeface="+mj-lt"/>
                <a:cs typeface="Arial" panose="020B0604020202020204" pitchFamily="34" charset="0"/>
              </a:rPr>
              <a:t>Михайловский Горно-Обогатительный Комбинат</a:t>
            </a:r>
            <a:r>
              <a:rPr lang="ru-RU" altLang="ru-RU" dirty="0">
                <a:latin typeface="+mj-lt"/>
                <a:cs typeface="Arial" panose="020B0604020202020204" pitchFamily="34" charset="0"/>
              </a:rPr>
              <a:t>,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Курская область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</a:p>
          <a:p>
            <a:pPr algn="just">
              <a:spcBef>
                <a:spcPts val="1200"/>
              </a:spcBef>
              <a:defRPr/>
            </a:pPr>
            <a:r>
              <a:rPr lang="ru-RU" sz="1600" dirty="0">
                <a:cs typeface="Arial" panose="020B0604020202020204" pitchFamily="34" charset="0"/>
              </a:rPr>
              <a:t>Михайловский ГОК</a:t>
            </a:r>
            <a:r>
              <a:rPr lang="ru-RU" altLang="ru-RU" sz="1600" dirty="0">
                <a:cs typeface="Arial" panose="020B0604020202020204" pitchFamily="34" charset="0"/>
              </a:rPr>
              <a:t> входит в </a:t>
            </a:r>
            <a:r>
              <a:rPr lang="ru-RU" sz="1600" dirty="0">
                <a:cs typeface="Arial" panose="020B0604020202020204" pitchFamily="34" charset="0"/>
              </a:rPr>
              <a:t>металлургический холдинг «</a:t>
            </a:r>
            <a:r>
              <a:rPr lang="ru-RU" sz="1600" dirty="0" err="1">
                <a:cs typeface="Arial" panose="020B0604020202020204" pitchFamily="34" charset="0"/>
              </a:rPr>
              <a:t>Металлоинвест</a:t>
            </a:r>
            <a:r>
              <a:rPr lang="ru-RU" sz="1600" dirty="0">
                <a:cs typeface="Arial" panose="020B0604020202020204" pitchFamily="34" charset="0"/>
              </a:rPr>
              <a:t>» и является одним из крупнейших в России и СНГ предприятий по добыче и обогащению железной руды. ГОК ведет открытым способом разработку железорудного месторождения, подтвержденные запасы которого составляют 10,4 млрд тонн.</a:t>
            </a:r>
          </a:p>
          <a:p>
            <a:pPr algn="just" eaLnBrk="1" hangingPunct="1">
              <a:defRPr/>
            </a:pPr>
            <a:r>
              <a:rPr lang="ru-RU" sz="1600" dirty="0">
                <a:cs typeface="Arial" panose="020B0604020202020204" pitchFamily="34" charset="0"/>
              </a:rPr>
              <a:t>Универсальные весы для взвешивания карьерных самосвалов и дорожной техники особенно актуальны для этого предприятия, поскольку транспортная логистика ГОКа подразумевает взвешивание </a:t>
            </a:r>
            <a:r>
              <a:rPr lang="ru-RU" sz="1600" dirty="0" err="1">
                <a:cs typeface="Arial" panose="020B0604020202020204" pitchFamily="34" charset="0"/>
              </a:rPr>
              <a:t>разногабаритного</a:t>
            </a:r>
            <a:r>
              <a:rPr lang="ru-RU" sz="1600" dirty="0">
                <a:cs typeface="Arial" panose="020B0604020202020204" pitchFamily="34" charset="0"/>
              </a:rPr>
              <a:t> грузового автотранспорта. </a:t>
            </a:r>
          </a:p>
        </p:txBody>
      </p:sp>
      <p:pic>
        <p:nvPicPr>
          <p:cNvPr id="26628" name="Рисунок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3114000"/>
            <a:ext cx="4105275" cy="342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9" name="Рисунок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97" y="3119810"/>
            <a:ext cx="45688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07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1453742" y="62613"/>
            <a:ext cx="5400064" cy="28458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1796" b="1" kern="0" dirty="0">
                <a:solidFill>
                  <a:schemeClr val="bg1"/>
                </a:solidFill>
                <a:latin typeface="Circe ExtraBold"/>
                <a:cs typeface="Circe ExtraBold"/>
              </a:rPr>
              <a:t>РЕАЛИЗОВАННЫЕ ПРОЕКТЫ</a:t>
            </a:r>
            <a:endParaRPr lang="ru-RU" sz="1796" kern="0" dirty="0">
              <a:solidFill>
                <a:schemeClr val="bg1"/>
              </a:solidFill>
              <a:latin typeface="Circe ExtraBold"/>
              <a:cs typeface="Circe ExtraBold"/>
            </a:endParaRPr>
          </a:p>
        </p:txBody>
      </p:sp>
      <p:pic>
        <p:nvPicPr>
          <p:cNvPr id="3074" name="Picture 2" descr="http://www.metra.ru/images/ugok%20best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7878" y="3613685"/>
            <a:ext cx="5688122" cy="30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http://www.metra.ru/images/ugok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0" y="1811359"/>
            <a:ext cx="3229393" cy="48775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4560" y="110600"/>
            <a:ext cx="11496000" cy="347018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b="1" dirty="0">
                <a:latin typeface="+mj-lt"/>
                <a:cs typeface="Arial" panose="020B0604020202020204" pitchFamily="34" charset="0"/>
              </a:rPr>
              <a:t>Учалинский Горно-Обогатительный Комбинат</a:t>
            </a:r>
            <a:r>
              <a:rPr lang="ru-RU" altLang="ru-RU" b="1" dirty="0">
                <a:latin typeface="+mj-lt"/>
                <a:cs typeface="Arial" panose="020B0604020202020204" pitchFamily="34" charset="0"/>
              </a:rPr>
              <a:t>, </a:t>
            </a:r>
          </a:p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Башкортостан</a:t>
            </a:r>
            <a:endParaRPr lang="ru-RU" altLang="ru-RU" b="1" dirty="0">
              <a:cs typeface="Arial" panose="020B0604020202020204" pitchFamily="34" charset="0"/>
            </a:endParaRPr>
          </a:p>
          <a:p>
            <a:pPr algn="just">
              <a:spcBef>
                <a:spcPts val="385"/>
              </a:spcBef>
              <a:defRPr/>
            </a:pPr>
            <a:r>
              <a:rPr lang="ru-RU" sz="1600" dirty="0">
                <a:cs typeface="Arial" panose="020B0604020202020204" pitchFamily="34" charset="0"/>
              </a:rPr>
              <a:t>Проект автовесов для взвешивания как карьерной техники, так и автотранспорта, используемого на дорогах общего пользования, выполнялся «под ключ» - разработка проектной документации, строительство фундамента и навеса для весов, прокладка высокоскоростной оптической линии связи (2км), монтаж весов и системы автоматизации, подключение к информационной системе предприятия. </a:t>
            </a:r>
          </a:p>
          <a:p>
            <a:pPr marL="3411538" algn="just">
              <a:spcBef>
                <a:spcPts val="513"/>
              </a:spcBef>
              <a:defRPr/>
            </a:pPr>
            <a:r>
              <a:rPr lang="ru-RU" sz="1600" dirty="0">
                <a:cs typeface="Arial" panose="020B0604020202020204" pitchFamily="34" charset="0"/>
              </a:rPr>
              <a:t>Эти автовесы уникальны – размер взвешиваемой части грузоприемной платформы 24м, ширина 5,5м, вес самой платформы 64,5 т, наибольший предел измерения 150т с осевой нагрузкой до 70т, цифровая система измерения. На базе весов установлена система автоматической регистрации и управления транспортом при помощи светофоров, система идентификации автомобиля посредством RFID-радиометок, а также система видео-регистрации и позиционирования автомобиля на весах.</a:t>
            </a:r>
          </a:p>
        </p:txBody>
      </p:sp>
      <p:pic>
        <p:nvPicPr>
          <p:cNvPr id="19458" name="Picture 2" descr="http://www.metra.ru/images/ugok0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277" y="3613685"/>
            <a:ext cx="1912229" cy="30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1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41000" y="47551"/>
            <a:ext cx="1133999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sz="1600" dirty="0">
                <a:latin typeface="+mj-lt"/>
                <a:cs typeface="Arial" panose="020B0604020202020204" pitchFamily="34" charset="0"/>
              </a:rPr>
              <a:t>ООО «ДАЛЬСНАБ», </a:t>
            </a:r>
          </a:p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Приморский край</a:t>
            </a:r>
            <a:endParaRPr lang="ru-RU" altLang="ru-RU" b="1" dirty="0"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  <a:defRPr/>
            </a:pPr>
            <a:r>
              <a:rPr lang="ru-RU" sz="1600" dirty="0">
                <a:cs typeface="Arial" panose="020B0604020202020204" pitchFamily="34" charset="0"/>
              </a:rPr>
              <a:t>Наш дилер в Приморском крае смонтировал весы М8300-СД-150-U-ПК-2K(4-x-4)-р65 из нового модельного ряда вагонных весов на предприятии, занимающемся транспортировкой угля железнодорожным транспортом.</a:t>
            </a:r>
          </a:p>
        </p:txBody>
      </p:sp>
      <p:pic>
        <p:nvPicPr>
          <p:cNvPr id="27656" name="Picture 10" descr="http://www.metra.ru/images/740M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6" y="1499715"/>
            <a:ext cx="1574552" cy="246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453263" y="1589051"/>
            <a:ext cx="95717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spcBef>
                <a:spcPts val="1200"/>
              </a:spcBef>
              <a:defRPr/>
            </a:pPr>
            <a:r>
              <a:rPr lang="ru-RU" sz="1600" dirty="0">
                <a:effectLst>
                  <a:glow rad="139700">
                    <a:schemeClr val="bg1">
                      <a:alpha val="85000"/>
                    </a:schemeClr>
                  </a:glow>
                </a:effectLst>
                <a:cs typeface="Arial" panose="020B0604020202020204" pitchFamily="34" charset="0"/>
              </a:rPr>
              <a:t>Цифровые </a:t>
            </a:r>
            <a:r>
              <a:rPr lang="ru-RU" sz="1600" dirty="0" err="1">
                <a:effectLst>
                  <a:glow rad="139700">
                    <a:schemeClr val="bg1">
                      <a:alpha val="85000"/>
                    </a:schemeClr>
                  </a:glow>
                </a:effectLst>
                <a:cs typeface="Arial" panose="020B0604020202020204" pitchFamily="34" charset="0"/>
              </a:rPr>
              <a:t>тензодатчики</a:t>
            </a:r>
            <a:r>
              <a:rPr lang="ru-RU" sz="1600" dirty="0">
                <a:effectLst>
                  <a:glow rad="139700">
                    <a:schemeClr val="bg1">
                      <a:alpha val="85000"/>
                    </a:schemeClr>
                  </a:glow>
                </a:effectLst>
                <a:cs typeface="Arial" panose="020B0604020202020204" pitchFamily="34" charset="0"/>
              </a:rPr>
              <a:t>, производства «МЕТРА», используемые в весах, общаются с компьютером по специальному закрытому высокоскоростному протоколу обмена, который позволяет использовать датчики помимо статических весов и в весах для взвешивания в движении. </a:t>
            </a:r>
            <a:r>
              <a:rPr lang="ru-RU" altLang="ru-RU" sz="1600" dirty="0">
                <a:effectLst>
                  <a:glow rad="139700">
                    <a:schemeClr val="bg1">
                      <a:alpha val="85000"/>
                    </a:schemeClr>
                  </a:glow>
                </a:effectLst>
                <a:cs typeface="Arial" panose="020B0604020202020204" pitchFamily="34" charset="0"/>
              </a:rPr>
              <a:t>Информация об измеренном весе передаётся от датчиков в компьютер в цифровом виде, что предотвращает возможность несанкционированного изменения показаний весов.</a:t>
            </a:r>
            <a:endParaRPr lang="ru-RU" sz="1600" dirty="0">
              <a:effectLst>
                <a:glow rad="139700">
                  <a:schemeClr val="bg1">
                    <a:alpha val="85000"/>
                  </a:schemeClr>
                </a:glow>
              </a:effectLst>
              <a:cs typeface="Arial" panose="020B0604020202020204" pitchFamily="34" charset="0"/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1453742" y="62613"/>
            <a:ext cx="5400064" cy="28458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1796" b="1" kern="0" dirty="0">
                <a:solidFill>
                  <a:schemeClr val="bg1"/>
                </a:solidFill>
                <a:latin typeface="Circe ExtraBold"/>
                <a:cs typeface="Circe ExtraBold"/>
              </a:rPr>
              <a:t>РЕАЛИЗОВАННЫЕ ПРОЕКТЫ</a:t>
            </a:r>
            <a:endParaRPr lang="ru-RU" sz="1796" kern="0" dirty="0">
              <a:solidFill>
                <a:schemeClr val="bg1"/>
              </a:solidFill>
              <a:latin typeface="Circe ExtraBold"/>
              <a:cs typeface="Circe ExtraBold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62" y="3791880"/>
            <a:ext cx="7023686" cy="2542032"/>
          </a:xfrm>
          <a:prstGeom prst="rect">
            <a:avLst/>
          </a:prstGeom>
          <a:effectLst>
            <a:glow rad="139700">
              <a:schemeClr val="bg1">
                <a:alpha val="87000"/>
              </a:schemeClr>
            </a:glow>
          </a:effectLst>
        </p:spPr>
      </p:pic>
      <p:pic>
        <p:nvPicPr>
          <p:cNvPr id="28678" name="Picture 4" descr="http://www.metra.ru/images/vv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0" y="4016880"/>
            <a:ext cx="4340162" cy="269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69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11001" y="89536"/>
            <a:ext cx="8322152" cy="267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sz="1600" dirty="0">
                <a:latin typeface="+mj-lt"/>
                <a:cs typeface="Arial" panose="020B0604020202020204" pitchFamily="34" charset="0"/>
              </a:rPr>
              <a:t>Агрохолдинг «МИРАТОРГ»</a:t>
            </a:r>
            <a:endParaRPr lang="ru-RU" altLang="ru-RU" sz="1600" dirty="0"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ts val="1700"/>
              </a:lnSpc>
              <a:spcBef>
                <a:spcPts val="1200"/>
              </a:spcBef>
              <a:defRPr/>
            </a:pPr>
            <a:r>
              <a:rPr lang="ru-RU" sz="1600" dirty="0">
                <a:cs typeface="Arial" panose="020B0604020202020204" pitchFamily="34" charset="0"/>
              </a:rPr>
              <a:t>В 2015г. ООО «Брянская мясная компания», входящая агрохолдинг «</a:t>
            </a:r>
            <a:r>
              <a:rPr lang="ru-RU" sz="1600" dirty="0" err="1">
                <a:cs typeface="Arial" panose="020B0604020202020204" pitchFamily="34" charset="0"/>
              </a:rPr>
              <a:t>Мираторг</a:t>
            </a:r>
            <a:r>
              <a:rPr lang="ru-RU" sz="1600" dirty="0">
                <a:cs typeface="Arial" panose="020B0604020202020204" pitchFamily="34" charset="0"/>
              </a:rPr>
              <a:t>», в процессе эксплуатации зоологического станка для санитарной обработки животных (оборудование поставляла американская компания) столкнулась с проблемой — крепление весовых датчиков показало себя с наихудшей стороны: обрывы кабеля (воздействие агрессивных сред), ударное воздействие, что приводило к выходу станка из строя. В рамках программы </a:t>
            </a:r>
            <a:r>
              <a:rPr lang="ru-RU" sz="1600" dirty="0" err="1">
                <a:cs typeface="Arial" panose="020B0604020202020204" pitchFamily="34" charset="0"/>
              </a:rPr>
              <a:t>импортозамещения</a:t>
            </a:r>
            <a:r>
              <a:rPr lang="ru-RU" sz="1600" dirty="0">
                <a:cs typeface="Arial" panose="020B0604020202020204" pitchFamily="34" charset="0"/>
              </a:rPr>
              <a:t>, НПП «МЕТРА» произвела модернизацию </a:t>
            </a:r>
            <a:r>
              <a:rPr lang="ru-RU" sz="1600" dirty="0" err="1">
                <a:cs typeface="Arial" panose="020B0604020202020204" pitchFamily="34" charset="0"/>
              </a:rPr>
              <a:t>зоостанка</a:t>
            </a:r>
            <a:r>
              <a:rPr lang="ru-RU" sz="1600" dirty="0">
                <a:cs typeface="Arial" panose="020B0604020202020204" pitchFamily="34" charset="0"/>
              </a:rPr>
              <a:t> изменив расположение тензодатчиков — с нижнего на верхний. Был разработан весовой портал с датчиками собственного производства, к которому подвесили </a:t>
            </a:r>
            <a:r>
              <a:rPr lang="ru-RU" sz="1600" dirty="0" err="1">
                <a:cs typeface="Arial" panose="020B0604020202020204" pitchFamily="34" charset="0"/>
              </a:rPr>
              <a:t>зоостанка</a:t>
            </a:r>
            <a:r>
              <a:rPr lang="ru-RU" sz="1600" dirty="0"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30725" name="Picture 2" descr="http://www.metra.ru/images/mir1(1)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0" y="562713"/>
            <a:ext cx="2747962" cy="33162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711001" y="2741625"/>
            <a:ext cx="8322151" cy="118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ts val="17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ru-RU" altLang="ru-RU" sz="1600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+mn-lt"/>
                <a:cs typeface="Arial" panose="020B0604020202020204" pitchFamily="34" charset="0"/>
              </a:rPr>
              <a:t>В 2017 г. для целого ряда подразделений агрохолдинга "</a:t>
            </a:r>
            <a:r>
              <a:rPr lang="ru-RU" altLang="ru-RU" sz="1600" dirty="0" err="1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+mn-lt"/>
                <a:cs typeface="Arial" panose="020B0604020202020204" pitchFamily="34" charset="0"/>
              </a:rPr>
              <a:t>Мираторг</a:t>
            </a:r>
            <a:r>
              <a:rPr lang="ru-RU" altLang="ru-RU" sz="1600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+mn-lt"/>
                <a:cs typeface="Arial" panose="020B0604020202020204" pitchFamily="34" charset="0"/>
              </a:rPr>
              <a:t>" из Калужской, Тульской, Смоленской и Брянской областей был поставлен комплексный заказ из 30 автовесов "КОЧЕВНИК" в рамках планового весового переоснащения этих предприятий. Для оперативного учёта собранного урожая на полях компании требуются мобильные автовесы.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677" y="4066133"/>
            <a:ext cx="3768000" cy="24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http://www.metra.ru/images/bmk%20ne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14" y="4059000"/>
            <a:ext cx="3766670" cy="24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metra.ru/images/bmk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105" y="4066131"/>
            <a:ext cx="3677047" cy="24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18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00668" y="5415390"/>
            <a:ext cx="7139958" cy="123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>
              <a:buClr>
                <a:schemeClr val="bg2"/>
              </a:buClr>
              <a:buSzPct val="150000"/>
              <a:tabLst>
                <a:tab pos="0" algn="l"/>
              </a:tabLst>
              <a:defRPr/>
            </a:pPr>
            <a:r>
              <a:rPr lang="ru-RU" altLang="ru-RU" sz="1600" dirty="0">
                <a:latin typeface="+mj-lt"/>
                <a:cs typeface="Arial" panose="020B0604020202020204" pitchFamily="34" charset="0"/>
              </a:rPr>
              <a:t>ООО «ФОЛЬКСВАГЕН </a:t>
            </a:r>
            <a:r>
              <a:rPr lang="ru-RU" altLang="ru-RU" sz="1600" dirty="0" err="1">
                <a:latin typeface="+mj-lt"/>
                <a:cs typeface="Arial" panose="020B0604020202020204" pitchFamily="34" charset="0"/>
              </a:rPr>
              <a:t>Груп</a:t>
            </a:r>
            <a:r>
              <a:rPr lang="ru-RU" altLang="ru-RU" sz="1600" dirty="0">
                <a:latin typeface="+mj-lt"/>
                <a:cs typeface="Arial" panose="020B0604020202020204" pitchFamily="34" charset="0"/>
              </a:rPr>
              <a:t> Рус»,</a:t>
            </a:r>
            <a:r>
              <a:rPr lang="ru-RU" altLang="ru-RU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alt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763" indent="-4763">
              <a:buClr>
                <a:schemeClr val="bg2"/>
              </a:buClr>
              <a:buSzPct val="150000"/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Калуга</a:t>
            </a:r>
          </a:p>
          <a:p>
            <a:pPr algn="just">
              <a:lnSpc>
                <a:spcPts val="1700"/>
              </a:lnSpc>
              <a:spcBef>
                <a:spcPts val="1200"/>
              </a:spcBef>
              <a:tabLst>
                <a:tab pos="0" algn="l"/>
              </a:tabLst>
              <a:defRPr/>
            </a:pPr>
            <a:r>
              <a:rPr lang="ru-RU" altLang="ru-RU" sz="1600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cs typeface="Arial" panose="020B0604020202020204" pitchFamily="34" charset="0"/>
              </a:rPr>
              <a:t>Автомобильные весы оборудованы системой распознавания номерных знаков и управления движением автомобилей. </a:t>
            </a:r>
          </a:p>
        </p:txBody>
      </p:sp>
      <p:pic>
        <p:nvPicPr>
          <p:cNvPr id="32773" name="Picture 6" descr="DSC059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21" y="4056064"/>
            <a:ext cx="3919538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23882" y="82056"/>
            <a:ext cx="11275077" cy="192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buClr>
                <a:schemeClr val="bg2"/>
              </a:buClr>
              <a:buSzPct val="150000"/>
              <a:tabLst>
                <a:tab pos="0" algn="l"/>
              </a:tabLst>
              <a:defRPr/>
            </a:pPr>
            <a:r>
              <a:rPr lang="ru-RU" altLang="ru-RU" sz="1600" dirty="0">
                <a:latin typeface="+mj-lt"/>
                <a:cs typeface="Arial" panose="020B0604020202020204" pitchFamily="34" charset="0"/>
              </a:rPr>
              <a:t>ОАО ЛАФАРЖ ЦЕМЕНТ, </a:t>
            </a:r>
          </a:p>
          <a:p>
            <a:pPr marL="4763" indent="-4763" algn="r">
              <a:buClr>
                <a:schemeClr val="bg2"/>
              </a:buClr>
              <a:buSzPct val="150000"/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Калужская область</a:t>
            </a:r>
          </a:p>
          <a:p>
            <a:pPr marL="4763" indent="-4763" algn="just">
              <a:spcBef>
                <a:spcPts val="600"/>
              </a:spcBef>
              <a:tabLst>
                <a:tab pos="0" algn="l"/>
              </a:tabLst>
              <a:defRPr/>
            </a:pPr>
            <a:r>
              <a:rPr lang="ru-RU" sz="1600" dirty="0">
                <a:cs typeface="Arial" panose="020B0604020202020204" pitchFamily="34" charset="0"/>
              </a:rPr>
              <a:t>Французская компания </a:t>
            </a:r>
            <a:r>
              <a:rPr lang="ru-RU" sz="1600" dirty="0" err="1">
                <a:cs typeface="Arial" panose="020B0604020202020204" pitchFamily="34" charset="0"/>
              </a:rPr>
              <a:t>Lafarge</a:t>
            </a:r>
            <a:r>
              <a:rPr lang="ru-RU" sz="1600" dirty="0">
                <a:cs typeface="Arial" panose="020B0604020202020204" pitchFamily="34" charset="0"/>
              </a:rPr>
              <a:t>, которая является одним из крупнейших в мире производителей строительных материалов, построила в Калужской области цементный завод. В России он является самым крупным и современным цементным заводом "сухого способа", мощностью 3,5 миллионов т. высокомарочного цемента в год. Всё весовое оборудование (11 автовесов и вагонные весы) на новом заводе установлено НПП "Метра".</a:t>
            </a:r>
            <a:endParaRPr lang="ru-RU" altLang="ru-RU" sz="1600" dirty="0">
              <a:cs typeface="Arial" panose="020B0604020202020204" pitchFamily="34" charset="0"/>
            </a:endParaRPr>
          </a:p>
        </p:txBody>
      </p:sp>
      <p:pic>
        <p:nvPicPr>
          <p:cNvPr id="327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68" y="1967240"/>
            <a:ext cx="4305332" cy="327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94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-1" y="0"/>
            <a:ext cx="5583115" cy="6858000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http://www.metra.ru/custom/map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3153" y="1644162"/>
            <a:ext cx="5976992" cy="3664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4664" y="170393"/>
            <a:ext cx="373531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>
                <a:solidFill>
                  <a:srgbClr val="88C7D8"/>
                </a:solidFill>
                <a:latin typeface="+mj-lt"/>
              </a:rPr>
              <a:t>ИНДУСТРИАЛЬНАЯ </a:t>
            </a:r>
          </a:p>
          <a:p>
            <a:r>
              <a:rPr lang="ru-RU" sz="2600" dirty="0">
                <a:solidFill>
                  <a:srgbClr val="88C7D8"/>
                </a:solidFill>
                <a:latin typeface="+mj-lt"/>
              </a:rPr>
              <a:t>ЭКОСИСТЕМА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74730" y="1175568"/>
            <a:ext cx="5258916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В индустриальную экосистему MTG входят НПП Метра, </a:t>
            </a:r>
            <a:r>
              <a:rPr lang="ru-RU" sz="1700" spc="-20" dirty="0" err="1">
                <a:solidFill>
                  <a:schemeClr val="bg1"/>
                </a:solidFill>
                <a:latin typeface="GothamPro-Light" panose="02000503030000020004" pitchFamily="2" charset="0"/>
              </a:rPr>
              <a:t>MetraRobotics</a:t>
            </a: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, </a:t>
            </a:r>
            <a:r>
              <a:rPr lang="ru-RU" sz="1700" spc="-20" dirty="0" err="1">
                <a:solidFill>
                  <a:schemeClr val="bg1"/>
                </a:solidFill>
                <a:latin typeface="GothamPro-Light" panose="02000503030000020004" pitchFamily="2" charset="0"/>
              </a:rPr>
              <a:t>МетраПРО</a:t>
            </a: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 и </a:t>
            </a:r>
            <a:r>
              <a:rPr lang="ru-RU" sz="1700" spc="-20" dirty="0" err="1">
                <a:solidFill>
                  <a:schemeClr val="bg1"/>
                </a:solidFill>
                <a:latin typeface="GothamPro-Light" panose="02000503030000020004" pitchFamily="2" charset="0"/>
              </a:rPr>
              <a:t>МетраПолис</a:t>
            </a: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. Группа компаний является экспертом в сфере производства весового оборудования, разработки и интеграции </a:t>
            </a:r>
            <a:r>
              <a:rPr lang="ru-RU" sz="1700" spc="-20" dirty="0" err="1">
                <a:solidFill>
                  <a:schemeClr val="bg1"/>
                </a:solidFill>
                <a:latin typeface="GothamPro-Light" panose="02000503030000020004" pitchFamily="2" charset="0"/>
              </a:rPr>
              <a:t>робото</a:t>
            </a: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-технических комплексов, а также инжиниринга, металлообработки, беспилотного транспорта и промышленного консалтинга. </a:t>
            </a:r>
          </a:p>
          <a:p>
            <a:pPr>
              <a:spcBef>
                <a:spcPts val="1200"/>
              </a:spcBef>
            </a:pP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За 30 лет мы создали мощную производственную базу и построили надежную сеть партнеров, которая позволяет нам постоянно исследовать и внедрять новые технологии.</a:t>
            </a:r>
          </a:p>
          <a:p>
            <a:pPr>
              <a:spcBef>
                <a:spcPts val="1200"/>
              </a:spcBef>
            </a:pPr>
            <a:r>
              <a:rPr lang="ru-RU" sz="1700" spc="-20" dirty="0">
                <a:solidFill>
                  <a:schemeClr val="bg1"/>
                </a:solidFill>
                <a:latin typeface="GothamPro-Light" panose="02000503030000020004" pitchFamily="2" charset="0"/>
              </a:rPr>
              <a:t>MTG помогает предприятиям сокращать объем рутинных задач и высвобождать время и ресурсы для стратегического планирования, постановки и реализации амбициозных целей.</a:t>
            </a:r>
            <a:endParaRPr lang="ru-RU" sz="1700" spc="-20" dirty="0">
              <a:solidFill>
                <a:schemeClr val="bg1"/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00038" y="1136656"/>
            <a:ext cx="4417877" cy="0"/>
          </a:xfrm>
          <a:prstGeom prst="line">
            <a:avLst/>
          </a:prstGeom>
          <a:ln w="19050">
            <a:solidFill>
              <a:srgbClr val="88C7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7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37183" y="138497"/>
            <a:ext cx="11216017" cy="291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latin typeface="+mj-lt"/>
                <a:cs typeface="Arial" panose="020B0604020202020204" pitchFamily="34" charset="0"/>
              </a:rPr>
              <a:t>Агрохолдинг «ПРОДИМЕКС", </a:t>
            </a:r>
          </a:p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Воронежская область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ts val="1900"/>
              </a:lnSpc>
              <a:spcBef>
                <a:spcPts val="600"/>
              </a:spcBef>
              <a:defRPr/>
            </a:pPr>
            <a:r>
              <a:rPr lang="ru-RU" altLang="ru-RU" sz="1600" dirty="0">
                <a:cs typeface="Arial" panose="020B0604020202020204" pitchFamily="34" charset="0"/>
              </a:rPr>
              <a:t>"</a:t>
            </a:r>
            <a:r>
              <a:rPr lang="ru-RU" sz="1600" dirty="0">
                <a:cs typeface="Arial" panose="020B0604020202020204" pitchFamily="34" charset="0"/>
              </a:rPr>
              <a:t>Елань-Коленовский сахарный завод</a:t>
            </a:r>
            <a:r>
              <a:rPr lang="ru-RU" altLang="ru-RU" sz="1600" dirty="0">
                <a:cs typeface="Arial" panose="020B0604020202020204" pitchFamily="34" charset="0"/>
              </a:rPr>
              <a:t>" входит в состав агропромышленного комплекса «ПРОДИМЕКС» </a:t>
            </a:r>
            <a:r>
              <a:rPr lang="ru-RU" sz="1600" dirty="0">
                <a:cs typeface="Arial" panose="020B0604020202020204" pitchFamily="34" charset="0"/>
              </a:rPr>
              <a:t>и перерабатывает более 8 000 тонн сахарной свеклы в сутки</a:t>
            </a:r>
            <a:r>
              <a:rPr lang="ru-RU" altLang="ru-RU" sz="1600" dirty="0">
                <a:cs typeface="Arial" panose="020B0604020202020204" pitchFamily="34" charset="0"/>
              </a:rPr>
              <a:t>. Сахарный д</a:t>
            </a:r>
            <a:r>
              <a:rPr lang="ru-RU" sz="1600" dirty="0">
                <a:cs typeface="Arial" panose="020B0604020202020204" pitchFamily="34" charset="0"/>
              </a:rPr>
              <a:t>озатор, разработанный НПП «МЕТРА» специально для нужд этого предприятия, предназначен для фасовки сахарного песка в </a:t>
            </a:r>
            <a:r>
              <a:rPr lang="ru-RU" sz="1600" dirty="0" err="1">
                <a:cs typeface="Arial" panose="020B0604020202020204" pitchFamily="34" charset="0"/>
              </a:rPr>
              <a:t>зашивные</a:t>
            </a:r>
            <a:r>
              <a:rPr lang="ru-RU" sz="1600" dirty="0">
                <a:cs typeface="Arial" panose="020B0604020202020204" pitchFamily="34" charset="0"/>
              </a:rPr>
              <a:t> мешки (мешки открытого типа). Управляется шкафом управления, снабжен тензометрической </a:t>
            </a:r>
            <a:r>
              <a:rPr lang="ru-RU" sz="1600" dirty="0" err="1">
                <a:cs typeface="Arial" panose="020B0604020202020204" pitchFamily="34" charset="0"/>
              </a:rPr>
              <a:t>весоизмерительной</a:t>
            </a:r>
            <a:r>
              <a:rPr lang="ru-RU" sz="1600" dirty="0">
                <a:cs typeface="Arial" panose="020B0604020202020204" pitchFamily="34" charset="0"/>
              </a:rPr>
              <a:t> системой. Дозатор изготовлен из пищевой нержавеющей стали. Производительность 400 мешков массой 50 кг в час. Может производить фасовку в 25- и 50-килограммовые мешки. Шкаф управления на базе микропроцессорной техники имеет сенсорную панель оператора и интерфейсные выходы для подключения к автоматизированной системе управления (АСУ) верхнего уровня.</a:t>
            </a:r>
            <a:endParaRPr lang="ru-RU" altLang="ru-RU" sz="1600" dirty="0">
              <a:cs typeface="Arial" panose="020B0604020202020204" pitchFamily="34" charset="0"/>
            </a:endParaRPr>
          </a:p>
        </p:txBody>
      </p:sp>
      <p:pic>
        <p:nvPicPr>
          <p:cNvPr id="35843" name="Picture 2" descr="http://www.metra.ru/images/ds%20s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3" y="3294000"/>
            <a:ext cx="240823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4" descr="http://www.metra.ru/images/dozator%20sahara%20s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962" y="3089442"/>
            <a:ext cx="2609001" cy="3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8" name="Picture 6" descr="http://www.metra.ru/images/d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73" y="3089442"/>
            <a:ext cx="5194236" cy="3462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1453742" y="62613"/>
            <a:ext cx="5400064" cy="28458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1796" b="1" kern="0" dirty="0">
                <a:solidFill>
                  <a:schemeClr val="bg1"/>
                </a:solidFill>
                <a:latin typeface="Circe ExtraBold"/>
                <a:cs typeface="Circe ExtraBold"/>
              </a:rPr>
              <a:t>РЕАЛИЗОВАННЫЕ ПРОЕКТЫ</a:t>
            </a:r>
            <a:endParaRPr lang="ru-RU" sz="1796" kern="0" dirty="0">
              <a:solidFill>
                <a:schemeClr val="bg1"/>
              </a:solidFill>
              <a:latin typeface="Circe ExtraBold"/>
              <a:cs typeface="Circe ExtraBold"/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80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5985" y="464064"/>
            <a:ext cx="7443655" cy="242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just">
              <a:lnSpc>
                <a:spcPts val="1900"/>
              </a:lnSpc>
              <a:tabLst>
                <a:tab pos="0" algn="l"/>
              </a:tabLst>
              <a:defRPr/>
            </a:pPr>
            <a:r>
              <a:rPr lang="ru-RU" sz="1600" dirty="0">
                <a:latin typeface="+mj-lt"/>
                <a:cs typeface="Arial" panose="020B0604020202020204" pitchFamily="34" charset="0"/>
              </a:rPr>
              <a:t>Знаменский сахарный завод "РУСАГРО-ТАМБОВ"</a:t>
            </a:r>
            <a:r>
              <a:rPr lang="ru-RU" altLang="ru-RU" sz="1600" dirty="0">
                <a:latin typeface="+mj-lt"/>
                <a:cs typeface="Arial" panose="020B0604020202020204" pitchFamily="34" charset="0"/>
              </a:rPr>
              <a:t> </a:t>
            </a:r>
          </a:p>
          <a:p>
            <a:pPr marL="4763" indent="-4763" algn="just">
              <a:lnSpc>
                <a:spcPts val="1900"/>
              </a:lnSpc>
              <a:tabLst>
                <a:tab pos="0" algn="l"/>
              </a:tabLst>
              <a:defRPr/>
            </a:pPr>
            <a:endParaRPr lang="ru-RU" altLang="ru-RU" sz="1600" dirty="0"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ts val="1800"/>
              </a:lnSpc>
              <a:defRPr/>
            </a:pPr>
            <a:r>
              <a:rPr lang="ru-RU" sz="1600" dirty="0">
                <a:cs typeface="Arial" panose="020B0604020202020204" pitchFamily="34" charset="0"/>
              </a:rPr>
              <a:t>Завод</a:t>
            </a:r>
            <a:r>
              <a:rPr lang="ru-RU" altLang="ru-RU" sz="1600" dirty="0">
                <a:cs typeface="Arial" panose="020B0604020202020204" pitchFamily="34" charset="0"/>
              </a:rPr>
              <a:t> входит в состав агропромышленного комплекса «РУСАГРО». </a:t>
            </a:r>
          </a:p>
          <a:p>
            <a:pPr algn="just">
              <a:lnSpc>
                <a:spcPts val="1800"/>
              </a:lnSpc>
              <a:defRPr/>
            </a:pPr>
            <a:r>
              <a:rPr lang="ru-RU" sz="1600" dirty="0">
                <a:cs typeface="Arial" panose="020B0604020202020204" pitchFamily="34" charset="0"/>
              </a:rPr>
              <a:t>В 2017 г. специалисты НПП "МЕТРА" произвели монтаж двух весовых систем из 6 бункеров для этого завода. С этим заводом наше предприятие связывает долгосрочное, более 15 лет, сотрудничество – 6 автовесов, смонтированных в начале двухтысячных, стабильно и без нареканий функционируют до сих пор. Бункерные весы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ru-RU" sz="1600" dirty="0">
                <a:cs typeface="Arial" panose="020B0604020202020204" pitchFamily="34" charset="0"/>
              </a:rPr>
              <a:t>установлены в хранилище готовой продукции, рассчитанном на 60 000 тонн сахара.</a:t>
            </a:r>
            <a:endParaRPr lang="ru-RU" altLang="ru-RU" sz="1600" dirty="0">
              <a:cs typeface="Arial" panose="020B0604020202020204" pitchFamily="34" charset="0"/>
            </a:endParaRPr>
          </a:p>
        </p:txBody>
      </p:sp>
      <p:pic>
        <p:nvPicPr>
          <p:cNvPr id="43013" name="Picture 2" descr="http://www.metra.ru/images/SAM_60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3" y="2921880"/>
            <a:ext cx="5844927" cy="380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40" y="534628"/>
            <a:ext cx="3654041" cy="6188436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96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781564" y="115306"/>
            <a:ext cx="8298676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sz="1600" dirty="0">
                <a:latin typeface="+mj-lt"/>
                <a:cs typeface="Arial" panose="020B0604020202020204" pitchFamily="34" charset="0"/>
              </a:rPr>
              <a:t>Выксунский металлургический завод </a:t>
            </a:r>
            <a:r>
              <a:rPr lang="ru-RU" sz="1600" dirty="0">
                <a:latin typeface="+mj-lt"/>
                <a:cs typeface="Arial" panose="020B0604020202020204" pitchFamily="34" charset="0"/>
              </a:rPr>
              <a:t>АО  «ОМК»</a:t>
            </a:r>
            <a:r>
              <a:rPr lang="ru-RU" altLang="ru-RU" sz="1600" dirty="0">
                <a:latin typeface="+mj-lt"/>
                <a:cs typeface="Arial" panose="020B0604020202020204" pitchFamily="34" charset="0"/>
              </a:rPr>
              <a:t>, </a:t>
            </a:r>
          </a:p>
          <a:p>
            <a:pPr marL="4763" indent="-4763" algn="r">
              <a:tabLst>
                <a:tab pos="0" algn="l"/>
              </a:tabLst>
              <a:defRPr/>
            </a:pPr>
            <a:r>
              <a:rPr lang="ru-RU" altLang="ru-RU" dirty="0">
                <a:cs typeface="Arial" panose="020B0604020202020204" pitchFamily="34" charset="0"/>
              </a:rPr>
              <a:t>Нижегородская область</a:t>
            </a:r>
          </a:p>
          <a:p>
            <a:pPr marL="4763" indent="-4763" algn="just">
              <a:lnSpc>
                <a:spcPts val="1800"/>
              </a:lnSpc>
              <a:spcBef>
                <a:spcPts val="600"/>
              </a:spcBef>
              <a:tabLst>
                <a:tab pos="0" algn="l"/>
              </a:tabLst>
              <a:defRPr/>
            </a:pPr>
            <a:r>
              <a:rPr lang="ru-RU" sz="1600" dirty="0">
                <a:cs typeface="Arial" panose="020B0604020202020204" pitchFamily="34" charset="0"/>
              </a:rPr>
              <a:t>Завод – один из старейших центров металлургии в РФ, крупнейший отечественный производитель стальных сварных труб и железнодорожных колес. В конце 2017 г., совместно с нидерландской компанией «</a:t>
            </a:r>
            <a:r>
              <a:rPr lang="ru-RU" sz="1600" dirty="0" err="1">
                <a:cs typeface="Arial" panose="020B0604020202020204" pitchFamily="34" charset="0"/>
              </a:rPr>
              <a:t>Selmers</a:t>
            </a:r>
            <a:r>
              <a:rPr lang="ru-RU" sz="1600" dirty="0">
                <a:cs typeface="Arial" panose="020B0604020202020204" pitchFamily="34" charset="0"/>
              </a:rPr>
              <a:t>» – ведущего мирового поставщика установок и линий по нанесению наружного и внутреннего покрытий на трубы, произведён монтаж системы автоматического учёта и управления подачей полипропилена на линии изготовления </a:t>
            </a:r>
            <a:r>
              <a:rPr lang="ru-RU" altLang="ru-RU" sz="1600" dirty="0">
                <a:cs typeface="Arial" panose="020B0604020202020204" pitchFamily="34" charset="0"/>
              </a:rPr>
              <a:t>металлических газовых</a:t>
            </a:r>
            <a:r>
              <a:rPr lang="ru-RU" altLang="ru-RU" sz="1600" b="1" dirty="0">
                <a:cs typeface="Arial" panose="020B0604020202020204" pitchFamily="34" charset="0"/>
              </a:rPr>
              <a:t> </a:t>
            </a:r>
            <a:r>
              <a:rPr lang="ru-RU" altLang="ru-RU" sz="1600" dirty="0">
                <a:cs typeface="Arial" panose="020B0604020202020204" pitchFamily="34" charset="0"/>
              </a:rPr>
              <a:t>труб для строительства Турецкого потока.</a:t>
            </a:r>
            <a:r>
              <a:rPr lang="ru-RU" sz="1600" dirty="0">
                <a:cs typeface="Arial" panose="020B0604020202020204" pitchFamily="34" charset="0"/>
              </a:rPr>
              <a:t> Измерительный комплекс о</a:t>
            </a:r>
            <a:r>
              <a:rPr lang="ru-RU" altLang="ru-RU" sz="1600" dirty="0">
                <a:cs typeface="Arial" panose="020B0604020202020204" pitchFamily="34" charset="0"/>
              </a:rPr>
              <a:t>существляет контроль основных материалов, поступающих со склада в цех нанесения.</a:t>
            </a:r>
          </a:p>
        </p:txBody>
      </p:sp>
      <p:pic>
        <p:nvPicPr>
          <p:cNvPr id="4710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" y="4942397"/>
            <a:ext cx="2963862" cy="17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10" name="Picture 6" descr="PICT0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" y="535520"/>
            <a:ext cx="2963862" cy="22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11" name="Рисунок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5" y="2826277"/>
            <a:ext cx="2973387" cy="195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12" name="Рисунок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2397" y="3017520"/>
            <a:ext cx="8139733" cy="36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bject 18"/>
          <p:cNvSpPr/>
          <p:nvPr/>
        </p:nvSpPr>
        <p:spPr>
          <a:xfrm>
            <a:off x="497509" y="-7612"/>
            <a:ext cx="4019505" cy="459000"/>
          </a:xfrm>
          <a:custGeom>
            <a:avLst/>
            <a:gdLst/>
            <a:ahLst/>
            <a:cxnLst/>
            <a:rect l="l" t="t" r="r" b="b"/>
            <a:pathLst>
              <a:path w="9648190" h="686435">
                <a:moveTo>
                  <a:pt x="0" y="686155"/>
                </a:moveTo>
                <a:lnTo>
                  <a:pt x="9647999" y="686155"/>
                </a:lnTo>
                <a:lnTo>
                  <a:pt x="9647999" y="0"/>
                </a:lnTo>
                <a:lnTo>
                  <a:pt x="0" y="0"/>
                </a:lnTo>
                <a:lnTo>
                  <a:pt x="0" y="686155"/>
                </a:lnTo>
                <a:close/>
              </a:path>
            </a:pathLst>
          </a:custGeom>
          <a:solidFill>
            <a:srgbClr val="005F7C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497840" y="79597"/>
            <a:ext cx="4166840" cy="316001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145">
              <a:spcBef>
                <a:spcPts val="64"/>
              </a:spcBef>
              <a:tabLst>
                <a:tab pos="3185725" algn="l"/>
              </a:tabLst>
            </a:pPr>
            <a:r>
              <a:rPr lang="ru-RU" sz="2000" b="1" kern="0" dirty="0">
                <a:solidFill>
                  <a:schemeClr val="bg1"/>
                </a:solidFill>
                <a:cs typeface="Arial" panose="020B0604020202020204" pitchFamily="34" charset="0"/>
              </a:rPr>
              <a:t>РЕАЛИЗОВАННЫЕ ПРОЕКТЫ</a:t>
            </a:r>
            <a:endParaRPr lang="ru-RU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-11907"/>
            <a:ext cx="516000" cy="6869907"/>
          </a:xfrm>
          <a:prstGeom prst="rect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39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16500" y="0"/>
            <a:ext cx="71755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357" y="180675"/>
            <a:ext cx="11107366" cy="601826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C9A4E4"/>
                </a:solidFill>
              </a:rPr>
              <a:t>НАПРАВЛЕНИЯ </a:t>
            </a:r>
            <a:r>
              <a:rPr lang="ru-RU" sz="3600" b="1" dirty="0">
                <a:solidFill>
                  <a:srgbClr val="7030A0"/>
                </a:solidFill>
              </a:rPr>
              <a:t>	</a:t>
            </a:r>
            <a:r>
              <a:rPr lang="ru-RU" sz="3600" b="1" dirty="0"/>
              <a:t>    </a:t>
            </a:r>
            <a:r>
              <a:rPr lang="ru-RU" sz="3600" b="1" dirty="0">
                <a:solidFill>
                  <a:srgbClr val="C9A4E4"/>
                </a:solidFill>
              </a:rPr>
              <a:t>КОМПЕТЕНЦИИ </a:t>
            </a:r>
            <a:endParaRPr lang="ru-RU" sz="3600" dirty="0">
              <a:solidFill>
                <a:srgbClr val="C9A4E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2292" y="1134209"/>
            <a:ext cx="6876636" cy="494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Промышленная роботизация производственных процессов таких как: сварка, фрезеровка, обслуживание ЧПУ, измерения геометрии, </a:t>
            </a:r>
            <a:r>
              <a:rPr lang="ru-RU" sz="16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паллетизация</a:t>
            </a: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, тестирование электронных блоков и др. 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Производство и разработка автоматизированных систем хранения «Умный склад» 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Производство и разработка логистических роботов AGV/AMR системы 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Оснащение лабораторий и учебных заведений робототехническими ячейками по стандартам </a:t>
            </a:r>
            <a:r>
              <a:rPr lang="ru-RU" sz="16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World</a:t>
            </a: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Skills</a:t>
            </a: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Практическая программа обучения для повышения квалификации 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Разработка и внедрение IT продуктов на базе </a:t>
            </a:r>
            <a:r>
              <a:rPr lang="ru-RU" sz="16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хаба</a:t>
            </a: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МетроПолис</a:t>
            </a: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MILK IT-система управления молочным производством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9244" y="1486819"/>
            <a:ext cx="5160523" cy="401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12284"/>
                </a:solidFill>
              </a:rPr>
              <a:t>METRAROBOTICS</a:t>
            </a:r>
            <a:br>
              <a:rPr lang="ru-RU" sz="4000" b="1" dirty="0">
                <a:solidFill>
                  <a:srgbClr val="712284"/>
                </a:solidFill>
              </a:rPr>
            </a:br>
            <a:r>
              <a:rPr lang="en-US" sz="4000" b="1" dirty="0">
                <a:solidFill>
                  <a:srgbClr val="712284"/>
                </a:solidFill>
              </a:rPr>
              <a:t> </a:t>
            </a:r>
            <a:br>
              <a:rPr lang="ru-RU" sz="4000" b="1" dirty="0">
                <a:solidFill>
                  <a:srgbClr val="712284"/>
                </a:solidFill>
              </a:rPr>
            </a:br>
            <a:r>
              <a:rPr lang="en-US" sz="4000" b="1" dirty="0">
                <a:solidFill>
                  <a:srgbClr val="712284"/>
                </a:solidFill>
              </a:rPr>
              <a:t>RAROTRUCK </a:t>
            </a:r>
            <a:br>
              <a:rPr lang="ru-RU" sz="4000" b="1" dirty="0">
                <a:solidFill>
                  <a:srgbClr val="712284"/>
                </a:solidFill>
              </a:rPr>
            </a:br>
            <a:br>
              <a:rPr lang="ru-RU" sz="4000" b="1" dirty="0">
                <a:solidFill>
                  <a:srgbClr val="712284"/>
                </a:solidFill>
              </a:rPr>
            </a:br>
            <a:r>
              <a:rPr lang="en-US" sz="4000" b="1" dirty="0">
                <a:solidFill>
                  <a:srgbClr val="712284"/>
                </a:solidFill>
              </a:rPr>
              <a:t>METRA</a:t>
            </a:r>
            <a:r>
              <a:rPr lang="ru-RU" sz="4000" b="1" dirty="0">
                <a:solidFill>
                  <a:srgbClr val="712284"/>
                </a:solidFill>
              </a:rPr>
              <a:t>-</a:t>
            </a:r>
            <a:r>
              <a:rPr lang="en-US" sz="4000" b="1" dirty="0">
                <a:solidFill>
                  <a:srgbClr val="712284"/>
                </a:solidFill>
              </a:rPr>
              <a:t>ACADEMY </a:t>
            </a:r>
            <a:br>
              <a:rPr lang="ru-RU" sz="4100" b="1" dirty="0">
                <a:solidFill>
                  <a:srgbClr val="712284"/>
                </a:solidFill>
              </a:rPr>
            </a:br>
            <a:r>
              <a:rPr lang="ru-RU" sz="2200" b="1" dirty="0">
                <a:solidFill>
                  <a:srgbClr val="C9A4E4"/>
                </a:solidFill>
              </a:rPr>
              <a:t>РАЗВИТИЕ АКТИВОВ ПАРТНЕРА </a:t>
            </a:r>
            <a:endParaRPr lang="ru-RU" sz="2200" dirty="0">
              <a:solidFill>
                <a:srgbClr val="C9A4E4"/>
              </a:solidFill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7014" y="2814641"/>
            <a:ext cx="11520000" cy="0"/>
          </a:xfrm>
          <a:prstGeom prst="line">
            <a:avLst/>
          </a:prstGeom>
          <a:ln w="38100">
            <a:solidFill>
              <a:srgbClr val="C9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173773" y="3725792"/>
            <a:ext cx="11520000" cy="0"/>
          </a:xfrm>
          <a:prstGeom prst="line">
            <a:avLst/>
          </a:prstGeom>
          <a:ln w="38100">
            <a:solidFill>
              <a:srgbClr val="C9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05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163368" cy="5248275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rgbClr val="005F7C"/>
                </a:solidFill>
                <a:latin typeface="+mj-lt"/>
              </a:rPr>
              <a:t>ВНЕДРЁННОЕ РЕШЕНИЕ ДЛЯ РАДИОЭЛЕКТРОННОЙ ПРОМЫШЛЕННОСТИ</a:t>
            </a:r>
          </a:p>
          <a:p>
            <a:r>
              <a:rPr lang="ru-RU" sz="1800" dirty="0">
                <a:latin typeface="+mj-lt"/>
              </a:rPr>
              <a:t>РОБОТИЗИРОВАННОЕ ТЕСТИРОВАНИЕ, ОТБРАКОВКА И МАРКИРОВКА БЛОКОВ ЭРА-ГЛОНАСС</a:t>
            </a:r>
          </a:p>
          <a:p>
            <a:r>
              <a:rPr lang="ru-RU" dirty="0"/>
              <a:t>ЛИНИЯ В </a:t>
            </a:r>
            <a:r>
              <a:rPr lang="en-US" dirty="0"/>
              <a:t>ESD-</a:t>
            </a:r>
            <a:r>
              <a:rPr lang="ru-RU" dirty="0"/>
              <a:t>ИСПОЛНЕНИИ</a:t>
            </a:r>
          </a:p>
          <a:p>
            <a:pPr algn="just"/>
            <a:r>
              <a:rPr lang="ru-RU" dirty="0"/>
              <a:t>Разработанный комплекс предназначен для автоматизации процессов изготовления блоков Эра-</a:t>
            </a:r>
            <a:r>
              <a:rPr lang="ru-RU" dirty="0" err="1"/>
              <a:t>Глонасс</a:t>
            </a:r>
            <a:r>
              <a:rPr lang="ru-RU" dirty="0"/>
              <a:t> на ООО НПП«ИТЭЛМА». Решение выполнено на базе промышленных роботов FANUC </a:t>
            </a:r>
            <a:r>
              <a:rPr lang="ru-RU" dirty="0" err="1"/>
              <a:t>LRMate</a:t>
            </a:r>
            <a:r>
              <a:rPr lang="ru-RU" dirty="0"/>
              <a:t> 200iD. Такт 1 </a:t>
            </a:r>
            <a:r>
              <a:rPr lang="ru-RU" dirty="0" err="1"/>
              <a:t>шт</a:t>
            </a:r>
            <a:r>
              <a:rPr lang="ru-RU" dirty="0"/>
              <a:t>/17 сек.</a:t>
            </a:r>
          </a:p>
          <a:p>
            <a:r>
              <a:rPr lang="ru-RU" dirty="0"/>
              <a:t>АВТОМАТИЗИРУЕМЫЕ ОПЕРАЦИИ: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Программирование собранных изделий в корпусе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Функциональное тестирование №1 собранных изделий в корпусе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Функциональное тестирование №3 собранных изделий в корпусе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Перемещение изделий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Отбраковка изделий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Связь с сервером заказчика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Маркировка изделий</a:t>
            </a:r>
          </a:p>
          <a:p>
            <a:r>
              <a:rPr lang="ru-RU" dirty="0"/>
              <a:t>РЕЗУЛЬТАТЫ ВНЕДРЕНИЯ: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Сокращение издержек при изготовлении продукции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100% уход от человеческого фактора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Уменьшение брака на 7%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Повышение уровня заготовительного производства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Повышение производительности цеха на 37%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Срок окупаемости проекта 2,5 года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492250"/>
            <a:ext cx="2621386" cy="18503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"/>
          <a:stretch/>
        </p:blipFill>
        <p:spPr>
          <a:xfrm>
            <a:off x="9418088" y="3434080"/>
            <a:ext cx="2610034" cy="1524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04"/>
          <a:stretch/>
        </p:blipFill>
        <p:spPr>
          <a:xfrm>
            <a:off x="9418088" y="5049520"/>
            <a:ext cx="2645591" cy="15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163368" cy="52482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rgbClr val="005F7C"/>
                </a:solidFill>
                <a:latin typeface="+mj-lt"/>
              </a:rPr>
              <a:t>ВНЕДРЁННОЕ РЕШЕНИЕ ДЛЯ МЕТАЛЛООБРАБАТЫВАЮЩЕЙ И ЖЕЛЕЗНОДОРОЖНОЙ ПРОМЫШЛЕННОСТИ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latin typeface="+mj-lt"/>
              </a:rPr>
              <a:t>РОБОТИЗИРОВАННЫЙ КОНТРОЛЬ ГЕОМЕТРИИ И СОРТИРОВКА КЛЕММ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ЗАПАТЕНТОВАННАЯ СИСТЕМА ДВУХСТАДИЙНОГО КОНТРОЛЯ НА ОСНОВЕ МАШИННОГО ЗРЕНИЯ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Комплекс предназначен для автоматизации процессов контроля и отбраковки железнодорожной клеммы в калибровочном цехе «Северсталь-Метиз». Функцию выполняет робот-манипулятор с двумя камерами машинного зрения.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Первая — определяет координаты для захвата клеммы. Вторая производит измерения и либо оставляет клемму на конвейере, либо отсортировывает в разные контейнера по степени брака. Решение выполнено на базе промышленного робота FANUC </a:t>
            </a:r>
            <a:r>
              <a:rPr lang="ru-RU" dirty="0" err="1"/>
              <a:t>LRMate</a:t>
            </a:r>
            <a:r>
              <a:rPr lang="ru-RU" dirty="0"/>
              <a:t> 200iD. 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ЗАДАЧИ ПРОЕКТА: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Автоматизация контроля геометрии железнодорожной клеммы с последующей сортировкой по типу брака.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Повышение качества контроля выпускаемой продукции и ухода от влияния «человеческого» фактора.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Выявление/устранение причин появления брака и минимизация рисков попадания бракованной клеммы в партию.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РЕЗУЛЬТАТЫ ВНЕДРЕНИЯ: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Сокращение издержек при изготовлении продукции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100% уход от человеческого фактора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100% защита от попадания бракованной клеммы в партию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Гарантия прохождения приемки РЖД всего контейнера клемм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Срок окупаемости проекта 2 года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48" y="926708"/>
            <a:ext cx="2580714" cy="18058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48" y="2788119"/>
            <a:ext cx="2546655" cy="14925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b="8380"/>
          <a:stretch/>
        </p:blipFill>
        <p:spPr>
          <a:xfrm>
            <a:off x="9428247" y="4341304"/>
            <a:ext cx="2547533" cy="23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5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163368" cy="524827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1700" dirty="0">
                <a:solidFill>
                  <a:srgbClr val="005F7C"/>
                </a:solidFill>
                <a:latin typeface="+mj-lt"/>
              </a:rPr>
              <a:t>ВНЕДРЁННОЕ РЕШЕНИЕ ДЛЯ ЦЕЛЮЛОЗНО-БУМАЖНОЙ ПРОМЫШЛЕННОСТИ</a:t>
            </a:r>
          </a:p>
          <a:p>
            <a:pPr algn="just"/>
            <a:r>
              <a:rPr lang="ru-RU" sz="1650" dirty="0">
                <a:latin typeface="+mj-lt"/>
              </a:rPr>
              <a:t>РОБОТИЗИРОВАННАЯ ЛИНИЯ ПО УПАКОВКЕ ВЛАЖНЫХ САЛФЕТОК В КОРОБА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ВОЗМОЖНА ИНТЕГРАЦИЯ КОЛЛАБОРАТИВНЫХ РОБОТОВ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Автоматизация двух упаковочных линий на ООО «ЗЕТТЕК». Решение выполнено на базе промышленных роботов KUKA KR 10 </a:t>
            </a:r>
            <a:r>
              <a:rPr lang="en-US" sz="1450" dirty="0"/>
              <a:t>R1100-2. </a:t>
            </a:r>
            <a:r>
              <a:rPr lang="ru-RU" sz="1450" dirty="0"/>
              <a:t>Производительность 110 </a:t>
            </a:r>
            <a:r>
              <a:rPr lang="ru-RU" sz="1450" dirty="0" err="1"/>
              <a:t>шт</a:t>
            </a:r>
            <a:r>
              <a:rPr lang="ru-RU" sz="1450" dirty="0"/>
              <a:t>/мин.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АВТОМАТИЗИРУЕМЫЕ ОПЕРАЦИИ: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Подача готовой продукции по конвейеру в магазин-накопитель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Роботизированная выгрузка стопки салфеток из магазина-накопителя и укладка в короб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Автоматизированная упаковка короба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РЕЗУЛЬТАТЫ ВНЕДРЕНИЯ: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100% уход от человеческого фактора при укладке пачек в короб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Повышение производительности участка более чем в 2 раза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Отсутствие возникновения пересортицы в партии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Возможность перехода предприятия на круглосуточный режим работы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450" dirty="0">
                <a:cs typeface="Arial" panose="020B0604020202020204" pitchFamily="34" charset="0"/>
              </a:rPr>
              <a:t>Срок окупаемости проекта 2,3 года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ОПИСАНИЕ РАБОТЫ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450" dirty="0"/>
              <a:t>Продукция подается с упаковочной машины на конвейер. А с производственного конвейера она поступает на два шаговых накопителя, с двигающейся платформой, которая делает поступательное движение вверх при каждом новом поступлении продукции. Система управления отсчитывает необходимое количество салфеток в пачке и переводит поток на второй шаговый накопитель. Во время его накопления, робот укладывает слой упаковок в пустой короб. Параллельно конвейеру с продукцией находится второй конвейер для подачи пустых коробов в зону укладки продукции. Формирование короба происходит с помощью автоматического формирователя. Робот берет продукцию с накопителей и укладывает в короба за время накопления следующего накопителя. После укладки продукции короба заклеиваются с помощью автоматического </a:t>
            </a:r>
            <a:r>
              <a:rPr lang="ru-RU" sz="1450" dirty="0" err="1"/>
              <a:t>заклейщика</a:t>
            </a:r>
            <a:r>
              <a:rPr lang="ru-RU" sz="1450" dirty="0"/>
              <a:t>. Заклеенные короба поступают на накопительный гравитационный рольганг.</a:t>
            </a:r>
            <a:endParaRPr lang="ru-RU" sz="1450" dirty="0"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7" y="1000182"/>
            <a:ext cx="2610841" cy="18642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7" y="2960158"/>
            <a:ext cx="2610828" cy="13779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29"/>
          <a:stretch/>
        </p:blipFill>
        <p:spPr>
          <a:xfrm>
            <a:off x="9418088" y="4440524"/>
            <a:ext cx="2610827" cy="21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5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234488" cy="52482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rgbClr val="005F7C"/>
                </a:solidFill>
                <a:latin typeface="+mj-lt"/>
              </a:rPr>
              <a:t>ВНЕДРЁННОЕ РЕШЕНИЕ ДЛЯ ПИЩЕВОЙ ПРОМЫШЛЕННОСТИ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latin typeface="+mj-lt"/>
              </a:rPr>
              <a:t>РОБОТИЗИРОВАННОЕ ПАЛЛЕТИРОВАНИЕ БУТИЛИРОВАННОЙ ВОДЫ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КОНВЕЙЕРНЫЕ СИСТЕМЫ, ПОЗИЦИОНИРУЮЩИЕ УСТРОЙСТВА, ТЯЖЕЛОВЕСНЫЙ РОБОТ НА 240 КГ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Разработанный комплекс предназначен для замены человека в операции </a:t>
            </a:r>
            <a:r>
              <a:rPr lang="ru-RU" dirty="0" err="1"/>
              <a:t>паллетирования</a:t>
            </a:r>
            <a:r>
              <a:rPr lang="ru-RU" dirty="0"/>
              <a:t> 19-литровых бутылей с водой в паллеты на ООО "Национальная Водная Компания «НИАГАРА»". Решение выполнено на базе промышленного робота KUKA KR 240 R2500 PRIME. Такт 24 </a:t>
            </a:r>
            <a:r>
              <a:rPr lang="ru-RU" dirty="0" err="1"/>
              <a:t>шт</a:t>
            </a:r>
            <a:r>
              <a:rPr lang="ru-RU" dirty="0"/>
              <a:t>/мин.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ЗАДАЧИ ПРОЕКТА: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Транспортировка 19-литровых бутылей к месту загрузки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Размещение бутылей в пластиковые и металлические паллеты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Подведение пустых и отведение заполненных паллет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Увеличение производительности </a:t>
            </a:r>
            <a:r>
              <a:rPr lang="ru-RU" sz="1500" dirty="0" err="1">
                <a:cs typeface="Arial" panose="020B0604020202020204" pitchFamily="34" charset="0"/>
              </a:rPr>
              <a:t>паллетирования</a:t>
            </a:r>
            <a:r>
              <a:rPr lang="ru-RU" sz="1500" dirty="0">
                <a:cs typeface="Arial" panose="020B0604020202020204" pitchFamily="34" charset="0"/>
              </a:rPr>
              <a:t> воды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dirty="0"/>
              <a:t>РЕЗУЛЬТАТЫ ВНЕДРЕНИЯ: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Повышение производительности в 2,5 раза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Возможность непрерывной работы производства 24/7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Экономия ФОТ более 2.880.000 </a:t>
            </a:r>
            <a:r>
              <a:rPr lang="ru-RU" sz="1500" dirty="0" err="1">
                <a:cs typeface="Arial" panose="020B0604020202020204" pitchFamily="34" charset="0"/>
              </a:rPr>
              <a:t>руб</a:t>
            </a:r>
            <a:r>
              <a:rPr lang="ru-RU" sz="1500" dirty="0">
                <a:cs typeface="Arial" panose="020B0604020202020204" pitchFamily="34" charset="0"/>
              </a:rPr>
              <a:t>/год (8 человек переведены на менее тяжелый труд)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Дополнительные производственные площади в связи с оптимизацией пространства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Выход на заказчиков с более высокими требованиями к продукции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Возможность планирования загрузки производства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Снижение рисков возможной просрочки исполнения заказов</a:t>
            </a:r>
          </a:p>
          <a:p>
            <a:pPr marL="180975" indent="-180975" algn="just">
              <a:lnSpc>
                <a:spcPct val="100000"/>
              </a:lnSpc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Срок окупаемости проекта 2,8 года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1500" dirty="0"/>
              <a:t>Реализация проекта привела к исключению тяжелого человеческого труда из процесса укладки 20-килограммовых бутылей с водой в паллеты. Улучшилась повторяемость процессов, а также скорость укладки.</a:t>
            </a:r>
            <a:endParaRPr lang="ru-RU" sz="1500" dirty="0"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13" y="955040"/>
            <a:ext cx="2642955" cy="1444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69" y="2471588"/>
            <a:ext cx="2642730" cy="1892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4435482"/>
            <a:ext cx="2644911" cy="23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234488" cy="5248275"/>
          </a:xfrm>
        </p:spPr>
        <p:txBody>
          <a:bodyPr>
            <a:noAutofit/>
          </a:bodyPr>
          <a:lstStyle/>
          <a:p>
            <a:r>
              <a:rPr lang="ru-RU" sz="1700" dirty="0">
                <a:solidFill>
                  <a:srgbClr val="005F7C"/>
                </a:solidFill>
                <a:latin typeface="+mj-lt"/>
              </a:rPr>
              <a:t>ВНЕДРЁННОЕ РЕШЕНИЕ </a:t>
            </a:r>
            <a:r>
              <a:rPr lang="ru-RU" sz="1650" dirty="0">
                <a:solidFill>
                  <a:srgbClr val="005F7C"/>
                </a:solidFill>
                <a:latin typeface="+mj-lt"/>
              </a:rPr>
              <a:t>ДЛЯ ДЕРЕВООБРАБАТЫВАЮЩЕЙ ПРОМЫШЛЕННОСТИ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700" dirty="0">
                <a:latin typeface="+mj-lt"/>
              </a:rPr>
              <a:t>РОБОТИЗИРОВАННАЯ ФРЕЗЕРОВКА СКУЛЬПТУР ИЗ ПЕНОПЛАСТА И ДЕРЕВА </a:t>
            </a:r>
          </a:p>
          <a:p>
            <a:r>
              <a:rPr lang="ru-RU" sz="1500" dirty="0"/>
              <a:t>ФРЕЗЕРОВАЛЬНЫЙ КОМПЛЕКС НА БАЗЕ ПРОМЫШЛЕННОГО РОБОТА KUKA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500" dirty="0"/>
              <a:t>Разработанный комплекс предназначен для изготовления изделий различного типа из пенопласта и дерева на Фабрике декора «БАЧО». Решение выполнено на базе промышленного робота KUKA KR 120 R2700-2.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500" dirty="0"/>
              <a:t>ПРОБЛЕМЫ ЗАКАЗЧИКА: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Сложность в поиске и найме квалифицированного персонала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Недопустимый процент брака при ручной обработке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Частые простои производства из-за эпидемиологической составляющей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Срывы сроков поставок готовой продукции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Вредные условия труда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Большие затраты на ФОТ и СИЗ, на отопление помещения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Отсутствие возможности круглосуточной работы из-за нехватки кадров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1500" dirty="0"/>
              <a:t>РЕЗУЛЬТАТЫ ВНЕДРЕНИЯ: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Повышение производительности в 2-3 раза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Возможность непрерывной работы производства 24/7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Экономия на ФОТ персонала более 250 000 </a:t>
            </a:r>
            <a:r>
              <a:rPr lang="ru-RU" sz="1500" dirty="0" err="1">
                <a:cs typeface="Arial" panose="020B0604020202020204" pitchFamily="34" charset="0"/>
              </a:rPr>
              <a:t>руб</a:t>
            </a:r>
            <a:r>
              <a:rPr lang="ru-RU" sz="1500" dirty="0">
                <a:cs typeface="Arial" panose="020B0604020202020204" pitchFamily="34" charset="0"/>
              </a:rPr>
              <a:t>/</a:t>
            </a:r>
            <a:r>
              <a:rPr lang="ru-RU" sz="1500" dirty="0" err="1">
                <a:cs typeface="Arial" panose="020B0604020202020204" pitchFamily="34" charset="0"/>
              </a:rPr>
              <a:t>мес</a:t>
            </a:r>
            <a:endParaRPr lang="ru-RU" sz="1500" dirty="0">
              <a:cs typeface="Arial" panose="020B0604020202020204" pitchFamily="34" charset="0"/>
            </a:endParaRP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Отсутствие влияния человеческого фактора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Экономия средств на материалах из-за отсутствия брака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Возможность планирования загрузки производства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Отсутствие </a:t>
            </a:r>
            <a:r>
              <a:rPr lang="ru-RU" sz="1500" dirty="0" err="1">
                <a:cs typeface="Arial" panose="020B0604020202020204" pitchFamily="34" charset="0"/>
              </a:rPr>
              <a:t>репутационных</a:t>
            </a:r>
            <a:r>
              <a:rPr lang="ru-RU" sz="1500" dirty="0">
                <a:cs typeface="Arial" panose="020B0604020202020204" pitchFamily="34" charset="0"/>
              </a:rPr>
              <a:t> потерь из-за возможной просрочки исполнения заказов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Высокотехнологичный и универсальный РТК по фрезеровке</a:t>
            </a:r>
          </a:p>
          <a:p>
            <a:pPr marL="180975" indent="-180975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Сертифицированное обучение персонала «</a:t>
            </a:r>
            <a:r>
              <a:rPr lang="ru-RU" sz="1500" dirty="0" err="1">
                <a:cs typeface="Arial" panose="020B0604020202020204" pitchFamily="34" charset="0"/>
              </a:rPr>
              <a:t>оффлайн</a:t>
            </a:r>
            <a:r>
              <a:rPr lang="ru-RU" sz="1500" dirty="0">
                <a:cs typeface="Arial" panose="020B0604020202020204" pitchFamily="34" charset="0"/>
              </a:rPr>
              <a:t>» программированию и работе с манипулятором</a:t>
            </a:r>
          </a:p>
          <a:p>
            <a:pPr marL="180975" indent="-180975" algn="just">
              <a:lnSpc>
                <a:spcPct val="100000"/>
              </a:lnSpc>
              <a:spcBef>
                <a:spcPts val="2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Срок окупаемости проекта 1,7 года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203179"/>
            <a:ext cx="2633502" cy="16517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" b="758"/>
          <a:stretch/>
        </p:blipFill>
        <p:spPr>
          <a:xfrm>
            <a:off x="9436503" y="2934495"/>
            <a:ext cx="2603448" cy="1828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5" y="4842829"/>
            <a:ext cx="2610225" cy="17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101600" y="122873"/>
            <a:ext cx="9234488" cy="52482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650" dirty="0">
                <a:solidFill>
                  <a:srgbClr val="005F7C"/>
                </a:solidFill>
                <a:latin typeface="+mj-lt"/>
              </a:rPr>
              <a:t>ВНЕДРЁННОЕ РЕШЕНИЕ </a:t>
            </a:r>
            <a:r>
              <a:rPr lang="ru-RU" dirty="0">
                <a:solidFill>
                  <a:srgbClr val="005F7C"/>
                </a:solidFill>
                <a:latin typeface="+mj-lt"/>
              </a:rPr>
              <a:t>ДЛЯ МЕТАЛЛООБРАБАТЫВАЮЩЕЙ  ПРОМЫШЛЕННОСТИ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latin typeface="+mj-lt"/>
              </a:rPr>
              <a:t>РОБОТИЗИРОВАННЫЙ СВАРОЧНЫЙ КОМПЛЕКС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Комплекс предназначен для ведущего российского производителя специализированного POS-оборудования ООО «РОССПЕЦИЗДЕЛИЕ». Решение выполнено на базе промышленных роботов FANUC AM-100iC для MIG/MAG. 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ПРОБЛЕМЫ ЗАКАЗЧИКА: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Сложность в поиске и найме квалифицированного персонала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Риск срыва сроков поставок готовой продукции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Вредные условия труда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Большие затраты на ФОТ и СИЗ, на отопление помещения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Отсутствие возможности круглосуточной работы из-за нехватки кадров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РЕЗУЛЬТАТЫ ВНЕДРЕНИЯ: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Исключение простоев в работе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Возможность непрерывной работы производства 24/7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Увеличение количества выпускаемой продукции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Заключение заказчиком крупного международного контракта, так как теперь качество продукции ООО «</a:t>
            </a:r>
            <a:r>
              <a:rPr lang="ru-RU" sz="1500" dirty="0" err="1">
                <a:cs typeface="Arial" panose="020B0604020202020204" pitchFamily="34" charset="0"/>
              </a:rPr>
              <a:t>Росспецизделие</a:t>
            </a:r>
            <a:r>
              <a:rPr lang="ru-RU" sz="1500" dirty="0">
                <a:cs typeface="Arial" panose="020B0604020202020204" pitchFamily="34" charset="0"/>
              </a:rPr>
              <a:t>» соответствует высоким требованиям, предъявляемым иностранным холдингом.</a:t>
            </a:r>
          </a:p>
          <a:p>
            <a:pPr marL="180975" indent="-180975" algn="just">
              <a:lnSpc>
                <a:spcPct val="100000"/>
              </a:lnSpc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Срок окупаемости проекта 1,8 года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</a:pPr>
            <a:r>
              <a:rPr lang="ru-RU" sz="1500" dirty="0"/>
              <a:t>ОПИСАНИЕ РАБОТЫ</a:t>
            </a:r>
          </a:p>
          <a:p>
            <a:pPr algn="just">
              <a:lnSpc>
                <a:spcPct val="100000"/>
              </a:lnSpc>
              <a:spcBef>
                <a:spcPts val="400"/>
              </a:spcBef>
            </a:pPr>
            <a:r>
              <a:rPr lang="ru-RU" sz="1500" dirty="0"/>
              <a:t>Сварка в данном роботизированном комплексе подразумевает предварительное позиционирование изделия на сварочно-сборочном столе оператором с помощью специальных зажимных устройств. Два сварочно-сборочных стола применяются для исключения простоя робота. Во время сварки на одном столе выполняется закрепление, а на другом производится роботизированная сварка изделия.</a:t>
            </a:r>
            <a:endParaRPr lang="ru-RU" sz="1500" dirty="0"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8" y="180675"/>
            <a:ext cx="2610840" cy="6018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0"/>
          <a:stretch/>
        </p:blipFill>
        <p:spPr>
          <a:xfrm>
            <a:off x="9494286" y="4761750"/>
            <a:ext cx="2534642" cy="19507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6"/>
          <a:stretch/>
        </p:blipFill>
        <p:spPr>
          <a:xfrm>
            <a:off x="9494286" y="2455612"/>
            <a:ext cx="2534642" cy="22078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86" y="833302"/>
            <a:ext cx="2553952" cy="17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-1" y="0"/>
            <a:ext cx="5535247" cy="6858000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13848" y="170393"/>
            <a:ext cx="373531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>
                <a:solidFill>
                  <a:srgbClr val="88C7D8"/>
                </a:solidFill>
                <a:latin typeface="+mj-lt"/>
              </a:rPr>
              <a:t>ИНДУСТРИАЛЬНАЯ </a:t>
            </a:r>
          </a:p>
          <a:p>
            <a:r>
              <a:rPr lang="ru-RU" sz="2600" dirty="0">
                <a:solidFill>
                  <a:srgbClr val="88C7D8"/>
                </a:solidFill>
                <a:latin typeface="+mj-lt"/>
              </a:rPr>
              <a:t>ЭКОСИСТЕМА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74729" y="1263488"/>
            <a:ext cx="532139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МИССИЯ</a:t>
            </a:r>
          </a:p>
          <a:p>
            <a:endParaRPr lang="ru-RU" sz="1700" dirty="0">
              <a:solidFill>
                <a:schemeClr val="bg1"/>
              </a:solidFill>
            </a:endParaRPr>
          </a:p>
          <a:p>
            <a:r>
              <a:rPr lang="ru-RU" sz="1600" spc="-20" dirty="0">
                <a:solidFill>
                  <a:schemeClr val="bg1"/>
                </a:solidFill>
              </a:rPr>
              <a:t>Создавать импульс к технологическому превосходству российской промышленности, открывая новые возможности для роста и развития.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00038" y="1224576"/>
            <a:ext cx="4417877" cy="0"/>
          </a:xfrm>
          <a:prstGeom prst="line">
            <a:avLst/>
          </a:prstGeom>
          <a:ln w="19050">
            <a:solidFill>
              <a:srgbClr val="88C7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00038" y="3206529"/>
            <a:ext cx="4417877" cy="0"/>
          </a:xfrm>
          <a:prstGeom prst="line">
            <a:avLst/>
          </a:prstGeom>
          <a:ln w="19050">
            <a:solidFill>
              <a:srgbClr val="88C7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13848" y="3518653"/>
            <a:ext cx="5321399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30 ЛЕТ</a:t>
            </a: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2 ЦЕНТРА</a:t>
            </a: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43 </a:t>
            </a: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20 ТЫС+</a:t>
            </a:r>
          </a:p>
          <a:p>
            <a:endParaRPr lang="ru-RU" sz="17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25740" y="3477220"/>
            <a:ext cx="301863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spc="-20" dirty="0">
                <a:solidFill>
                  <a:schemeClr val="bg1"/>
                </a:solidFill>
              </a:rPr>
              <a:t>Опыт производства </a:t>
            </a:r>
          </a:p>
          <a:p>
            <a:r>
              <a:rPr lang="ru-RU" sz="1400" spc="-20" dirty="0">
                <a:solidFill>
                  <a:schemeClr val="bg1"/>
                </a:solidFill>
              </a:rPr>
              <a:t>промышленного оборудования</a:t>
            </a: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r>
              <a:rPr lang="ru-RU" sz="1400" spc="-20" dirty="0">
                <a:solidFill>
                  <a:schemeClr val="bg1"/>
                </a:solidFill>
              </a:rPr>
              <a:t>Обнинск</a:t>
            </a:r>
          </a:p>
          <a:p>
            <a:r>
              <a:rPr lang="ru-RU" sz="1400" spc="-20" dirty="0">
                <a:solidFill>
                  <a:schemeClr val="bg1"/>
                </a:solidFill>
              </a:rPr>
              <a:t>Москва</a:t>
            </a: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r>
              <a:rPr lang="ru-RU" sz="1400" spc="-20" dirty="0">
                <a:solidFill>
                  <a:schemeClr val="bg1"/>
                </a:solidFill>
              </a:rPr>
              <a:t>Дилера и сервисных центра</a:t>
            </a:r>
          </a:p>
          <a:p>
            <a:r>
              <a:rPr lang="ru-RU" sz="1400" spc="-20" dirty="0">
                <a:solidFill>
                  <a:schemeClr val="bg1"/>
                </a:solidFill>
              </a:rPr>
              <a:t>в РФ и странах СНГ</a:t>
            </a: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endParaRPr lang="ru-RU" sz="1400" spc="-20" dirty="0">
              <a:solidFill>
                <a:schemeClr val="bg1"/>
              </a:solidFill>
            </a:endParaRPr>
          </a:p>
          <a:p>
            <a:r>
              <a:rPr lang="ru-RU" sz="1400" spc="-20" dirty="0">
                <a:solidFill>
                  <a:schemeClr val="bg1"/>
                </a:solidFill>
              </a:rPr>
              <a:t>Заказчиков и партнёров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67" y="275898"/>
            <a:ext cx="3027036" cy="6285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66" y="1953326"/>
            <a:ext cx="2741351" cy="6321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73" y="3722496"/>
            <a:ext cx="2026609" cy="6265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74" y="5287244"/>
            <a:ext cx="2026433" cy="62653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559569" y="947779"/>
            <a:ext cx="6632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Создание систем точного весового учета и комплексной автоматизации процессов взвешивания для обеспечения прозрачной системы управления и достижения успеха в бизнесе.</a:t>
            </a:r>
            <a:endParaRPr lang="ru-RU" sz="1400" spc="-2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559569" y="2638594"/>
            <a:ext cx="6632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spc="-20" dirty="0"/>
              <a:t>Повышение производительности, безопасности и конкурентоспособности производственных предприятий для развития промышленного потенциала страны за счет осознанной роботизации.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554233" y="4356936"/>
            <a:ext cx="6637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Сформировать гибкую производственную среду для раскрытия промышленного потенциала российских предприятий.</a:t>
            </a:r>
            <a:endParaRPr lang="ru-RU" sz="1400" spc="-2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5400623" y="1997496"/>
            <a:ext cx="6802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solidFill>
                  <a:srgbClr val="031F47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многопрофильный центр </a:t>
            </a:r>
          </a:p>
          <a:p>
            <a:pPr algn="r"/>
            <a:r>
              <a:rPr lang="ru-RU" sz="1400" dirty="0">
                <a:solidFill>
                  <a:srgbClr val="031F47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промышленной роботизации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360532" y="341037"/>
            <a:ext cx="6840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err="1">
                <a:solidFill>
                  <a:srgbClr val="1A57A3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весоизмерительная</a:t>
            </a:r>
            <a:r>
              <a:rPr lang="ru-RU" sz="1400" dirty="0">
                <a:solidFill>
                  <a:srgbClr val="1A57A3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 техника </a:t>
            </a:r>
          </a:p>
          <a:p>
            <a:pPr algn="r"/>
            <a:r>
              <a:rPr lang="ru-RU" sz="1400" dirty="0">
                <a:solidFill>
                  <a:srgbClr val="1A57A3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мирового уровня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5391829" y="3877314"/>
            <a:ext cx="6812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solidFill>
                  <a:srgbClr val="4D1818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экспертный центр металлообработки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470959" y="5347539"/>
            <a:ext cx="6724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solidFill>
                  <a:srgbClr val="3E752F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первый индустриальный </a:t>
            </a:r>
            <a:r>
              <a:rPr lang="ru-RU" sz="1400" dirty="0" err="1">
                <a:solidFill>
                  <a:srgbClr val="3E752F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хаб</a:t>
            </a:r>
            <a:endParaRPr lang="ru-RU" sz="1400" dirty="0">
              <a:solidFill>
                <a:srgbClr val="3E752F"/>
              </a:solidFill>
              <a:latin typeface="Gotham Pro Black" panose="02000903040000020004" pitchFamily="2" charset="0"/>
              <a:cs typeface="Gotham Pro Black" panose="02000903040000020004" pitchFamily="2" charset="0"/>
            </a:endParaRPr>
          </a:p>
          <a:p>
            <a:pPr algn="r"/>
            <a:r>
              <a:rPr lang="ru-RU" sz="1400" dirty="0">
                <a:solidFill>
                  <a:srgbClr val="3E752F"/>
                </a:solidFill>
                <a:latin typeface="Gotham Pro Black" panose="02000903040000020004" pitchFamily="2" charset="0"/>
                <a:cs typeface="Gotham Pro Black" panose="02000903040000020004" pitchFamily="2" charset="0"/>
              </a:rPr>
              <a:t>города Обнинска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5557977" y="5917686"/>
            <a:ext cx="66340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Создание объединяющей среды компетентного сообщества</a:t>
            </a:r>
          </a:p>
          <a:p>
            <a:r>
              <a:rPr lang="ru-RU" sz="1400" dirty="0"/>
              <a:t>производственно-технических компаний для технологического развития.</a:t>
            </a:r>
            <a:endParaRPr lang="ru-RU" sz="1400" spc="-20" dirty="0"/>
          </a:p>
        </p:txBody>
      </p:sp>
    </p:spTree>
    <p:extLst>
      <p:ext uri="{BB962C8B-B14F-4D97-AF65-F5344CB8AC3E}">
        <p14:creationId xmlns:p14="http://schemas.microsoft.com/office/powerpoint/2010/main" val="2855065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16500" y="0"/>
            <a:ext cx="7166708" cy="6858000"/>
          </a:xfrm>
          <a:prstGeom prst="rect">
            <a:avLst/>
          </a:prstGeom>
          <a:solidFill>
            <a:srgbClr val="E14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2394" y="1203776"/>
            <a:ext cx="5043890" cy="589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РУБКА И РЕЗКА МЕТАЛЛА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МЕХАНИЧЕСКАЯ ОБРАБОТКА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СБОРКА МЕТАЛЛОКОНСТРУКЦИЙ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СВАРКА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ГИБКА МЕТАЛЛОПРОКАТА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СЛЕСАРНЫЕ РАБОТЫ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ТЕРМООБРАБОТКА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ПОКРАСКА </a:t>
            </a: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endParaRPr lang="ru-RU" sz="2000" b="1" dirty="0">
              <a:solidFill>
                <a:srgbClr val="4B1717"/>
              </a:solidFill>
            </a:endParaRPr>
          </a:p>
          <a:p>
            <a:pPr>
              <a:lnSpc>
                <a:spcPts val="1600"/>
              </a:lnSpc>
            </a:pPr>
            <a:r>
              <a:rPr lang="ru-RU" sz="2000" b="1" dirty="0">
                <a:solidFill>
                  <a:srgbClr val="4B1717"/>
                </a:solidFill>
              </a:rPr>
              <a:t>СТОЛЯРНЫЕ РАБОТЫ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7014" y="3975848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173773" y="4447156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198723"/>
            <a:ext cx="1946698" cy="601825"/>
          </a:xfrm>
          <a:prstGeom prst="rect">
            <a:avLst/>
          </a:prstGeom>
          <a:effectLst/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193834" y="5220370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190593" y="6266318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190593" y="2588809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190593" y="3615713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160638" y="4809218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157397" y="5639787"/>
            <a:ext cx="11880000" cy="0"/>
          </a:xfrm>
          <a:prstGeom prst="line">
            <a:avLst/>
          </a:prstGeom>
          <a:ln w="38100">
            <a:solidFill>
              <a:srgbClr val="EF9E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16500" y="1129133"/>
            <a:ext cx="7158284" cy="5632147"/>
          </a:xfrm>
        </p:spPr>
        <p:txBody>
          <a:bodyPr>
            <a:noAutofit/>
          </a:bodyPr>
          <a:lstStyle/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Рубка листового металлического проката из углеродистой стали толщиной до 16мм / нержавеющей стали толщиной до12 мм / листовых неметаллических материалов (винипласт, резина, пластик) с макс. размером 1500х6000мм.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Резка проката горячекатаного фасонного, сортового толщиной до 300мм длиной 12000мм / Ручная плазменная и газовая резка листового проката толщиной до 50мм, сортового проката / Автоматическая лазерная резка сложной конфигурации листового проката толщиной до 16 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Фрезерная обработка деталей размером не более 500х500мм на </a:t>
            </a:r>
            <a:r>
              <a:rPr lang="ru-RU" sz="1300" spc="-2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трехосевых</a:t>
            </a: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фрезерных многофункциональных центрах с ЧПУ.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Токарные работы на универсальных станках и станках с ЧПУ, макс размер: длина до 800мм, диаметр вала до 350мм.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Сборка металлоконструкций любой сложности с массой одного модуля до 3,5т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Полуавтоматическая сварка углеродистой конструкционной и нержавеющей стали в среде защитных газов / </a:t>
            </a:r>
            <a:r>
              <a:rPr lang="ru-RU" sz="1300" spc="-2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Аргоно</a:t>
            </a: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–дуговая сварка нержавеющих сталей.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Максимальная длина рабочей зоны </a:t>
            </a:r>
            <a:r>
              <a:rPr lang="ru-RU" sz="1300" spc="-2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листогиба</a:t>
            </a: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3000мм, макс. толщина листа 8-12мм.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Сверловка / Зенковка / Нарезка резьбы и пр.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Объемная термообработка сталей и сплавов в электропечах с максимальным нагревом до температуры 1200 градусов, макс. размер деталей 350х350х800мм.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Покраска металлоконструкций методом безвоздушного пневматического нанесения различными типами покрытия / Покраска порошковая изделий массой до 350кг с габаритными размерами 1800х1800х2500мм.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ru-RU" sz="1300" spc="-2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Имеется свой столярный участок для изготовления упаковки.</a:t>
            </a: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spcBef>
                <a:spcPts val="1100"/>
              </a:spcBef>
              <a:buNone/>
            </a:pPr>
            <a:endParaRPr lang="ru-RU" sz="13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</p:txBody>
      </p:sp>
      <p:sp>
        <p:nvSpPr>
          <p:cNvPr id="33" name="Заголовок 1"/>
          <p:cNvSpPr>
            <a:spLocks noGrp="1"/>
          </p:cNvSpPr>
          <p:nvPr>
            <p:ph type="title"/>
          </p:nvPr>
        </p:nvSpPr>
        <p:spPr>
          <a:xfrm>
            <a:off x="159379" y="227355"/>
            <a:ext cx="11107366" cy="608362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rgbClr val="EF9E91"/>
                </a:solidFill>
              </a:rPr>
              <a:t>НАПРАВЛЕНИЯ 	   КОМПЕТЕНЦИИ </a:t>
            </a:r>
            <a:endParaRPr lang="ru-RU" sz="4000" dirty="0">
              <a:solidFill>
                <a:srgbClr val="EF9E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1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1037492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645" y="1122469"/>
            <a:ext cx="4420187" cy="29501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36296" y="1197133"/>
            <a:ext cx="7855912" cy="27368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600" dirty="0"/>
              <a:t>Современный парк металлообрабатывающего оборудования.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600" dirty="0"/>
              <a:t>Опытные и высококвалифицированные специалисты. 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ru-RU" sz="1600" dirty="0"/>
              <a:t>Превосходное качество продукции, отвечающее высоким стандартам:</a:t>
            </a:r>
          </a:p>
          <a:p>
            <a:pPr>
              <a:lnSpc>
                <a:spcPct val="100000"/>
              </a:lnSpc>
              <a:spcBef>
                <a:spcPts val="900"/>
              </a:spcBef>
              <a:buFontTx/>
              <a:buChar char="-"/>
            </a:pPr>
            <a:r>
              <a:rPr lang="ru-RU" sz="1600" dirty="0"/>
              <a:t>Высокоточный лазерный и плазменный раскрой</a:t>
            </a:r>
          </a:p>
          <a:p>
            <a:pPr>
              <a:lnSpc>
                <a:spcPct val="100000"/>
              </a:lnSpc>
              <a:spcBef>
                <a:spcPts val="900"/>
              </a:spcBef>
              <a:buFontTx/>
              <a:buChar char="-"/>
            </a:pPr>
            <a:r>
              <a:rPr lang="ru-RU" sz="1600" dirty="0"/>
              <a:t>Современные технологии механической обработки</a:t>
            </a:r>
          </a:p>
          <a:p>
            <a:pPr>
              <a:lnSpc>
                <a:spcPct val="100000"/>
              </a:lnSpc>
              <a:spcBef>
                <a:spcPts val="900"/>
              </a:spcBef>
              <a:buFontTx/>
              <a:buChar char="-"/>
            </a:pPr>
            <a:r>
              <a:rPr lang="ru-RU" sz="1600" dirty="0"/>
              <a:t>Надёжные и красивые сварные швы</a:t>
            </a:r>
          </a:p>
          <a:p>
            <a:pPr>
              <a:lnSpc>
                <a:spcPct val="100000"/>
              </a:lnSpc>
              <a:spcBef>
                <a:spcPts val="900"/>
              </a:spcBef>
              <a:buFontTx/>
              <a:buChar char="-"/>
            </a:pPr>
            <a:r>
              <a:rPr lang="ru-RU" sz="1600" dirty="0"/>
              <a:t>Долговечные антикоррозийные покрытия</a:t>
            </a:r>
          </a:p>
          <a:p>
            <a:pPr>
              <a:lnSpc>
                <a:spcPct val="100000"/>
              </a:lnSpc>
              <a:spcBef>
                <a:spcPts val="900"/>
              </a:spcBef>
              <a:buFontTx/>
              <a:buChar char="-"/>
            </a:pPr>
            <a:r>
              <a:rPr lang="ru-RU" sz="1600" dirty="0"/>
              <a:t>Пристальный контроль качества на всех этапах производства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36296" y="264830"/>
            <a:ext cx="9393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НАШИ ПРЕИМУЩЕСТВА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56869" y="4552373"/>
            <a:ext cx="2506976" cy="16713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318" y="4134543"/>
            <a:ext cx="1656587" cy="250697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3117" y="4552372"/>
            <a:ext cx="2506976" cy="16713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7807" y="4134542"/>
            <a:ext cx="1656080" cy="249919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309572" y="4532519"/>
            <a:ext cx="2499196" cy="169848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4453" y="4132823"/>
            <a:ext cx="1676907" cy="249853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491" y="4122003"/>
            <a:ext cx="1660655" cy="25069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4719"/>
            <a:ext cx="1963432" cy="6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1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1037492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6296" y="264830"/>
            <a:ext cx="939378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МЕТАЛЛОКОНСТРУКЦИИ ПО ЧЕРТЕЖАМ ЗАКАЗЧИКА</a:t>
            </a:r>
          </a:p>
          <a:p>
            <a:pPr algn="just">
              <a:spcBef>
                <a:spcPts val="1200"/>
              </a:spcBef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4719"/>
            <a:ext cx="1963432" cy="609854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66776" y="1151760"/>
            <a:ext cx="12025224" cy="5527040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ru-RU" sz="1600" dirty="0"/>
              <a:t>Конструкции для установки и эксплуатации технологического оборудования 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Опорные конструкции (колонны, балки, фермы, подставки), этажерки, постаменты, кронштейны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Ограждающие конструкции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Эстакады и опоры для трубопроводов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Лестницы, обслуживающие площадки и переходы</a:t>
            </a:r>
          </a:p>
          <a:p>
            <a:pPr algn="just">
              <a:spcBef>
                <a:spcPts val="1200"/>
              </a:spcBef>
            </a:pPr>
            <a:r>
              <a:rPr lang="ru-RU" sz="1600" dirty="0" err="1"/>
              <a:t>Металлокомплекты</a:t>
            </a:r>
            <a:r>
              <a:rPr lang="ru-RU" sz="1600" dirty="0"/>
              <a:t> для возведения ангаров и складов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Корпуса, кожухи и панели аппаратов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Рамы и стойки</a:t>
            </a:r>
          </a:p>
          <a:p>
            <a:pPr algn="just">
              <a:spcBef>
                <a:spcPts val="1200"/>
              </a:spcBef>
            </a:pPr>
            <a:r>
              <a:rPr lang="ru-RU" sz="1600" dirty="0"/>
              <a:t>Каркасы печей</a:t>
            </a:r>
          </a:p>
        </p:txBody>
      </p:sp>
      <p:pic>
        <p:nvPicPr>
          <p:cNvPr id="2052" name="Picture 4" descr="https://i.pinimg.com/originals/10/38/49/103849908b22265533a83477551eb1cc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571" y="3659342"/>
            <a:ext cx="5000117" cy="31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tudfile.net/html/2706/217/html_b1S9LyA5On.rUmX/img-EA5Pr7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08" y="3609107"/>
            <a:ext cx="3596602" cy="31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remontnik.ru/media/OrderPicture/76/81849__bf52d56f8cae8a1744ba4f4abd2dba77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9"/>
          <a:stretch/>
        </p:blipFill>
        <p:spPr bwMode="auto">
          <a:xfrm>
            <a:off x="8747760" y="3481716"/>
            <a:ext cx="3264458" cy="329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413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1" r="15714" b="2814"/>
          <a:stretch/>
        </p:blipFill>
        <p:spPr>
          <a:xfrm>
            <a:off x="1715753" y="1736190"/>
            <a:ext cx="8823580" cy="49072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0"/>
            <a:ext cx="12192000" cy="1037492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6296" y="264830"/>
            <a:ext cx="939378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МЕСТОРАСПОЛОЖЕНИЕ ПРОИЗВОДСТВА</a:t>
            </a:r>
          </a:p>
          <a:p>
            <a:pPr algn="just">
              <a:spcBef>
                <a:spcPts val="1200"/>
              </a:spcBef>
            </a:pP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4719"/>
            <a:ext cx="1963432" cy="60985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1230" y="1169067"/>
            <a:ext cx="12120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600" dirty="0"/>
              <a:t>Удобное логистическое расположение– район Киевского Шоссе на границе Калужской и Московской областей.</a:t>
            </a:r>
          </a:p>
          <a:p>
            <a:pPr algn="just">
              <a:spcBef>
                <a:spcPts val="1200"/>
              </a:spcBef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18955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944563"/>
            <a:ext cx="10515600" cy="803847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rgbClr val="005F7C"/>
                </a:solidFill>
              </a:rPr>
              <a:t>НАШИ ЦЕННОСТИ:</a:t>
            </a: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4294967295"/>
          </p:nvPr>
        </p:nvSpPr>
        <p:spPr>
          <a:xfrm>
            <a:off x="492370" y="2109902"/>
            <a:ext cx="11201400" cy="47482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  <a:latin typeface="+mj-lt"/>
              </a:rPr>
              <a:t>Инновации во благо: </a:t>
            </a:r>
            <a:r>
              <a:rPr lang="ru-RU" sz="1600" dirty="0">
                <a:solidFill>
                  <a:srgbClr val="005F7C"/>
                </a:solidFill>
              </a:rPr>
              <a:t>внедряя новые технологии, мы думаем не только о машинах, но и о людях.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</a:rPr>
              <a:t>Наши инструменты способствуют самореализации, кооперации и раскрытию творческого потенциала.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1600" dirty="0">
              <a:solidFill>
                <a:srgbClr val="005F7C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  <a:latin typeface="+mj-lt"/>
              </a:rPr>
              <a:t>Надежность и безопасность: </a:t>
            </a:r>
            <a:r>
              <a:rPr lang="ru-RU" sz="1600" dirty="0">
                <a:solidFill>
                  <a:srgbClr val="005F7C"/>
                </a:solidFill>
              </a:rPr>
              <a:t>мы придерживаемся самых строгих стандартов качества,</a:t>
            </a:r>
            <a:r>
              <a:rPr lang="en-US" sz="1600" dirty="0">
                <a:solidFill>
                  <a:srgbClr val="005F7C"/>
                </a:solidFill>
              </a:rPr>
              <a:t> </a:t>
            </a:r>
            <a:r>
              <a:rPr lang="ru-RU" sz="1600" dirty="0">
                <a:solidFill>
                  <a:srgbClr val="005F7C"/>
                </a:solidFill>
              </a:rPr>
              <a:t>честно и ответственно подходим к задачам каждого клиента.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1600" dirty="0">
              <a:solidFill>
                <a:srgbClr val="005F7C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  <a:latin typeface="+mj-lt"/>
              </a:rPr>
              <a:t>Открытость к изменениям: </a:t>
            </a:r>
            <a:r>
              <a:rPr lang="ru-RU" sz="1600" dirty="0">
                <a:solidFill>
                  <a:srgbClr val="005F7C"/>
                </a:solidFill>
              </a:rPr>
              <a:t>мы не боимся проявлять инициативу, экспериментировать и исследовать</a:t>
            </a:r>
            <a:r>
              <a:rPr lang="en-US" sz="1600" dirty="0">
                <a:solidFill>
                  <a:srgbClr val="005F7C"/>
                </a:solidFill>
              </a:rPr>
              <a:t> </a:t>
            </a:r>
            <a:r>
              <a:rPr lang="ru-RU" sz="1600" dirty="0">
                <a:solidFill>
                  <a:srgbClr val="005F7C"/>
                </a:solidFill>
              </a:rPr>
              <a:t>новое. Наш девиз “Нет ничего, что нельзя улучшить. В синергии человека и технологий”.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1600" dirty="0">
              <a:solidFill>
                <a:srgbClr val="005F7C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  <a:latin typeface="+mj-lt"/>
              </a:rPr>
              <a:t>Социальная ответственность: </a:t>
            </a:r>
            <a:r>
              <a:rPr lang="ru-RU" sz="1600" dirty="0">
                <a:solidFill>
                  <a:srgbClr val="005F7C"/>
                </a:solidFill>
              </a:rPr>
              <a:t>мы ежегодно инвестируем часть прибыли в социальные проекты.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005F7C"/>
                </a:solidFill>
              </a:rPr>
              <a:t>Это наш вклад в построение гармоничного общества.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2" y="944563"/>
            <a:ext cx="4073761" cy="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8" b="12743"/>
          <a:stretch/>
        </p:blipFill>
        <p:spPr>
          <a:xfrm>
            <a:off x="0" y="-1"/>
            <a:ext cx="12192000" cy="6852385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681868F-DE4C-4D86-9554-898A22B044F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9FD8E5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9AC7E645-B635-42AE-8A02-A5BFE3290158}"/>
              </a:ext>
            </a:extLst>
          </p:cNvPr>
          <p:cNvSpPr/>
          <p:nvPr/>
        </p:nvSpPr>
        <p:spPr>
          <a:xfrm>
            <a:off x="1012100" y="1268999"/>
            <a:ext cx="10488238" cy="4815001"/>
          </a:xfrm>
          <a:prstGeom prst="roundRect">
            <a:avLst>
              <a:gd name="adj" fmla="val 4379"/>
            </a:avLst>
          </a:prstGeom>
          <a:solidFill>
            <a:srgbClr val="2E8FA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Заголовок 3">
            <a:extLst>
              <a:ext uri="{FF2B5EF4-FFF2-40B4-BE49-F238E27FC236}">
                <a16:creationId xmlns:a16="http://schemas.microsoft.com/office/drawing/2014/main" id="{DF48FA11-6556-4353-BBD3-B3F2EA73C85E}"/>
              </a:ext>
            </a:extLst>
          </p:cNvPr>
          <p:cNvSpPr txBox="1">
            <a:spLocks/>
          </p:cNvSpPr>
          <p:nvPr/>
        </p:nvSpPr>
        <p:spPr>
          <a:xfrm>
            <a:off x="1336385" y="415458"/>
            <a:ext cx="10851547" cy="54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n w="12700">
                  <a:noFill/>
                </a:ln>
                <a:solidFill>
                  <a:srgbClr val="005F7C"/>
                </a:solidFill>
                <a:cs typeface="Arial" panose="020B0604020202020204" pitchFamily="34" charset="0"/>
              </a:rPr>
              <a:t>НЕКОТОРЫЕ ЦИФРЫ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3C9D6A-427B-4F2A-9AAB-2EEFA6BBDC93}"/>
              </a:ext>
            </a:extLst>
          </p:cNvPr>
          <p:cNvSpPr/>
          <p:nvPr/>
        </p:nvSpPr>
        <p:spPr>
          <a:xfrm>
            <a:off x="1012100" y="1788003"/>
            <a:ext cx="454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Более 20 000 решённых задач для </a:t>
            </a:r>
            <a:r>
              <a:rPr lang="ru-RU" sz="1600" spc="-2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материалоёмкого бизнеса в различных 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отраслях промышленности</a:t>
            </a:r>
          </a:p>
        </p:txBody>
      </p:sp>
      <p:sp>
        <p:nvSpPr>
          <p:cNvPr id="29" name="Стрелка: пятиугольник 1">
            <a:extLst>
              <a:ext uri="{FF2B5EF4-FFF2-40B4-BE49-F238E27FC236}">
                <a16:creationId xmlns:a16="http://schemas.microsoft.com/office/drawing/2014/main" id="{4CDA9216-C910-42BA-BC20-B688E1097569}"/>
              </a:ext>
            </a:extLst>
          </p:cNvPr>
          <p:cNvSpPr/>
          <p:nvPr/>
        </p:nvSpPr>
        <p:spPr>
          <a:xfrm>
            <a:off x="1113901" y="1344032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5B6F24-8136-44DD-9B11-9FD0661BCB14}"/>
              </a:ext>
            </a:extLst>
          </p:cNvPr>
          <p:cNvSpPr txBox="1"/>
          <p:nvPr/>
        </p:nvSpPr>
        <p:spPr>
          <a:xfrm>
            <a:off x="1130496" y="1384938"/>
            <a:ext cx="10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20 000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5F8EDA-B826-4A2C-98F1-33392A9FDDE6}"/>
              </a:ext>
            </a:extLst>
          </p:cNvPr>
          <p:cNvSpPr/>
          <p:nvPr/>
        </p:nvSpPr>
        <p:spPr>
          <a:xfrm>
            <a:off x="6276000" y="1788003"/>
            <a:ext cx="4852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Все производственные мощности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MTG 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расположены на единой территории общей площадью более 7 000 квадратных метров</a:t>
            </a:r>
          </a:p>
        </p:txBody>
      </p:sp>
      <p:sp>
        <p:nvSpPr>
          <p:cNvPr id="32" name="Стрелка: пятиугольник 11">
            <a:extLst>
              <a:ext uri="{FF2B5EF4-FFF2-40B4-BE49-F238E27FC236}">
                <a16:creationId xmlns:a16="http://schemas.microsoft.com/office/drawing/2014/main" id="{E27C850E-1621-4586-AEED-65C9BE045C65}"/>
              </a:ext>
            </a:extLst>
          </p:cNvPr>
          <p:cNvSpPr/>
          <p:nvPr/>
        </p:nvSpPr>
        <p:spPr>
          <a:xfrm>
            <a:off x="6377802" y="1344032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18342-CAFA-4823-B1CF-C329E0EB70F3}"/>
              </a:ext>
            </a:extLst>
          </p:cNvPr>
          <p:cNvSpPr txBox="1"/>
          <p:nvPr/>
        </p:nvSpPr>
        <p:spPr>
          <a:xfrm>
            <a:off x="6394397" y="1384938"/>
            <a:ext cx="104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7 000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0A69379-6331-474B-9216-6CEB9DC83446}"/>
              </a:ext>
            </a:extLst>
          </p:cNvPr>
          <p:cNvSpPr/>
          <p:nvPr/>
        </p:nvSpPr>
        <p:spPr>
          <a:xfrm>
            <a:off x="1030850" y="3481923"/>
            <a:ext cx="49939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Свыше 2000 продуктов в серийной линейке</a:t>
            </a:r>
          </a:p>
        </p:txBody>
      </p:sp>
      <p:sp>
        <p:nvSpPr>
          <p:cNvPr id="35" name="Стрелка: пятиугольник 15">
            <a:extLst>
              <a:ext uri="{FF2B5EF4-FFF2-40B4-BE49-F238E27FC236}">
                <a16:creationId xmlns:a16="http://schemas.microsoft.com/office/drawing/2014/main" id="{36D5DC94-4450-4919-B0AC-35766FFF7BFB}"/>
              </a:ext>
            </a:extLst>
          </p:cNvPr>
          <p:cNvSpPr/>
          <p:nvPr/>
        </p:nvSpPr>
        <p:spPr>
          <a:xfrm>
            <a:off x="1132652" y="3024000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FDF3D-C26B-47DA-9DE6-E8319FAD4726}"/>
              </a:ext>
            </a:extLst>
          </p:cNvPr>
          <p:cNvSpPr txBox="1"/>
          <p:nvPr/>
        </p:nvSpPr>
        <p:spPr>
          <a:xfrm>
            <a:off x="1149247" y="3064906"/>
            <a:ext cx="106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2 000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46473E8-7C23-4671-8FA2-852E4043D825}"/>
              </a:ext>
            </a:extLst>
          </p:cNvPr>
          <p:cNvSpPr/>
          <p:nvPr/>
        </p:nvSpPr>
        <p:spPr>
          <a:xfrm>
            <a:off x="6294751" y="3460477"/>
            <a:ext cx="4906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Технологические возможности предприятия определяются наличием более 75 типов металлообрабатывающего оборудования </a:t>
            </a:r>
          </a:p>
        </p:txBody>
      </p:sp>
      <p:sp>
        <p:nvSpPr>
          <p:cNvPr id="38" name="Стрелка: пятиугольник 19">
            <a:extLst>
              <a:ext uri="{FF2B5EF4-FFF2-40B4-BE49-F238E27FC236}">
                <a16:creationId xmlns:a16="http://schemas.microsoft.com/office/drawing/2014/main" id="{DC3F1814-B4FC-442F-8657-512918645544}"/>
              </a:ext>
            </a:extLst>
          </p:cNvPr>
          <p:cNvSpPr/>
          <p:nvPr/>
        </p:nvSpPr>
        <p:spPr>
          <a:xfrm>
            <a:off x="6396553" y="3024000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11B2DA-1C57-42CC-AFE6-0A70542941D2}"/>
              </a:ext>
            </a:extLst>
          </p:cNvPr>
          <p:cNvSpPr txBox="1"/>
          <p:nvPr/>
        </p:nvSpPr>
        <p:spPr>
          <a:xfrm>
            <a:off x="6413148" y="306490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75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0BE9C54-79D3-48A0-9CF2-434732CD9BF3}"/>
              </a:ext>
            </a:extLst>
          </p:cNvPr>
          <p:cNvSpPr/>
          <p:nvPr/>
        </p:nvSpPr>
        <p:spPr>
          <a:xfrm>
            <a:off x="1012100" y="5141986"/>
            <a:ext cx="454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Более 10 инновационных решений, подкреплённых патентами</a:t>
            </a:r>
          </a:p>
        </p:txBody>
      </p:sp>
      <p:sp>
        <p:nvSpPr>
          <p:cNvPr id="41" name="Стрелка: пятиугольник 23">
            <a:extLst>
              <a:ext uri="{FF2B5EF4-FFF2-40B4-BE49-F238E27FC236}">
                <a16:creationId xmlns:a16="http://schemas.microsoft.com/office/drawing/2014/main" id="{36971C2D-3389-48FA-A3F6-6C55F4028B99}"/>
              </a:ext>
            </a:extLst>
          </p:cNvPr>
          <p:cNvSpPr/>
          <p:nvPr/>
        </p:nvSpPr>
        <p:spPr>
          <a:xfrm>
            <a:off x="1113901" y="4689000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F4D79E-C33F-4458-A16F-1AFC28B8F00C}"/>
              </a:ext>
            </a:extLst>
          </p:cNvPr>
          <p:cNvSpPr txBox="1"/>
          <p:nvPr/>
        </p:nvSpPr>
        <p:spPr>
          <a:xfrm>
            <a:off x="1130496" y="472990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856EB25-3152-410E-996E-3B2FCFDC51AA}"/>
              </a:ext>
            </a:extLst>
          </p:cNvPr>
          <p:cNvSpPr/>
          <p:nvPr/>
        </p:nvSpPr>
        <p:spPr>
          <a:xfrm>
            <a:off x="6276000" y="5141986"/>
            <a:ext cx="52243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Около 40 представительств, которые проводят монтаж оборудования, а также обучение и комплексное сервисное обслуживание</a:t>
            </a:r>
          </a:p>
        </p:txBody>
      </p:sp>
      <p:sp>
        <p:nvSpPr>
          <p:cNvPr id="44" name="Стрелка: пятиугольник 27">
            <a:extLst>
              <a:ext uri="{FF2B5EF4-FFF2-40B4-BE49-F238E27FC236}">
                <a16:creationId xmlns:a16="http://schemas.microsoft.com/office/drawing/2014/main" id="{92578FA3-3B1F-4029-B995-79BF89096703}"/>
              </a:ext>
            </a:extLst>
          </p:cNvPr>
          <p:cNvSpPr/>
          <p:nvPr/>
        </p:nvSpPr>
        <p:spPr>
          <a:xfrm>
            <a:off x="6377802" y="4689000"/>
            <a:ext cx="1067100" cy="451144"/>
          </a:xfrm>
          <a:prstGeom prst="homePlate">
            <a:avLst/>
          </a:prstGeom>
          <a:solidFill>
            <a:srgbClr val="00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AD8D52-5C49-4ABA-ABC8-413AD729C0B3}"/>
              </a:ext>
            </a:extLst>
          </p:cNvPr>
          <p:cNvSpPr txBox="1"/>
          <p:nvPr/>
        </p:nvSpPr>
        <p:spPr>
          <a:xfrm>
            <a:off x="6394397" y="472990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38</a:t>
            </a: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81" y="422237"/>
            <a:ext cx="2718822" cy="5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3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16500" y="0"/>
            <a:ext cx="7175500" cy="6858000"/>
          </a:xfrm>
          <a:prstGeom prst="rect">
            <a:avLst/>
          </a:prstGeom>
          <a:solidFill>
            <a:srgbClr val="1A5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515" y="290146"/>
            <a:ext cx="11107366" cy="48267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84B3EC"/>
                </a:solidFill>
              </a:rPr>
              <a:t>НАПРАВЛЕНИЯ	    КОМПЕТЕНЦИИ</a:t>
            </a:r>
            <a:r>
              <a:rPr lang="ru-RU" sz="3600" b="1" dirty="0">
                <a:solidFill>
                  <a:srgbClr val="C9A4E4"/>
                </a:solidFill>
              </a:rPr>
              <a:t> </a:t>
            </a:r>
            <a:endParaRPr lang="ru-RU" sz="3600" dirty="0">
              <a:solidFill>
                <a:srgbClr val="C9A4E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5294" y="1155804"/>
            <a:ext cx="6970790" cy="4633541"/>
          </a:xfrm>
        </p:spPr>
        <p:txBody>
          <a:bodyPr>
            <a:noAutofit/>
          </a:bodyPr>
          <a:lstStyle/>
          <a:p>
            <a:pPr marL="0" indent="0">
              <a:buClr>
                <a:srgbClr val="1984CC"/>
              </a:buClr>
              <a:buNone/>
              <a:defRPr/>
            </a:pPr>
            <a:r>
              <a:rPr lang="ru-RU" alt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Автомобильные электронные весы</a:t>
            </a:r>
          </a:p>
          <a:p>
            <a:pPr marL="0" indent="0">
              <a:buClr>
                <a:srgbClr val="1984CC"/>
              </a:buClr>
              <a:buNone/>
              <a:defRPr/>
            </a:pPr>
            <a:r>
              <a:rPr lang="ru-RU" alt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Вагонные электронные весы для статики/динамики</a:t>
            </a:r>
          </a:p>
          <a:p>
            <a:pPr marL="0" indent="0">
              <a:buClr>
                <a:srgbClr val="1984CC"/>
              </a:buClr>
              <a:buNone/>
              <a:defRPr/>
            </a:pPr>
            <a:r>
              <a:rPr lang="ru-RU" alt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Платформенные весы  и Монорельсовые весы</a:t>
            </a:r>
          </a:p>
          <a:p>
            <a:pPr marL="0" indent="0">
              <a:buClr>
                <a:srgbClr val="1984CC"/>
              </a:buClr>
              <a:buNone/>
              <a:defRPr/>
            </a:pPr>
            <a:r>
              <a:rPr lang="ru-RU" alt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Большегрузные весы усиленной конструкции</a:t>
            </a:r>
          </a:p>
          <a:p>
            <a:pPr marL="0" indent="0">
              <a:buClr>
                <a:srgbClr val="1984CC"/>
              </a:buClr>
              <a:buNone/>
              <a:defRPr/>
            </a:pPr>
            <a:r>
              <a:rPr lang="ru-RU" alt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Весы для поголовного или группового взвешивания животных</a:t>
            </a:r>
          </a:p>
          <a:p>
            <a:pPr marL="0" indent="0">
              <a:buClr>
                <a:srgbClr val="1984CC"/>
              </a:buClr>
              <a:buNone/>
              <a:defRPr/>
            </a:pPr>
            <a:endParaRPr lang="ru-RU" altLang="ru-RU" sz="14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Высокоточные </a:t>
            </a:r>
            <a:r>
              <a:rPr lang="ru-RU" sz="1400" dirty="0" err="1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весоизмерительные</a:t>
            </a: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 приборы МИКРОСИМ и комплектующие для весовых систем собственной разработки </a:t>
            </a: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Тензометрические датчики ведущих мировых производителей и собственного производства</a:t>
            </a: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Широкий спектр собственного Программного Обеспечения для весовых систем, позволяющего автоматизировать учет веса продукции или сырья</a:t>
            </a:r>
          </a:p>
          <a:p>
            <a:pPr marL="0" indent="0">
              <a:buNone/>
            </a:pPr>
            <a:endParaRPr lang="ru-RU" sz="1400" dirty="0">
              <a:solidFill>
                <a:schemeClr val="bg1"/>
              </a:solidFill>
              <a:latin typeface="GothamPro-Light" panose="02000503030000020004" pitchFamily="2" charset="0"/>
              <a:cs typeface="GothamPro-Light" panose="02000503030000020004" pitchFamily="2" charset="0"/>
            </a:endParaRP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Бункерные и конвейерные весы </a:t>
            </a: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Дозаторы непрерывного и дискретного действия</a:t>
            </a: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Дозаторы сыпучих материалов</a:t>
            </a:r>
          </a:p>
          <a:p>
            <a:pPr marL="0" indent="0">
              <a:buNone/>
            </a:pPr>
            <a:r>
              <a:rPr lang="ru-RU" sz="1400" dirty="0">
                <a:solidFill>
                  <a:schemeClr val="bg1"/>
                </a:solidFill>
                <a:latin typeface="GothamPro-Light" panose="02000503030000020004" pitchFamily="2" charset="0"/>
                <a:cs typeface="GothamPro-Light" panose="02000503030000020004" pitchFamily="2" charset="0"/>
              </a:rPr>
              <a:t>Дисковые питатели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0819" y="1329519"/>
            <a:ext cx="5160523" cy="4844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b="1" dirty="0">
                <a:solidFill>
                  <a:srgbClr val="1A57A3"/>
                </a:solidFill>
              </a:rPr>
              <a:t>ВЕСЫ</a:t>
            </a:r>
          </a:p>
          <a:p>
            <a:endParaRPr lang="ru-RU" sz="4100" b="1" dirty="0">
              <a:solidFill>
                <a:srgbClr val="1A57A3"/>
              </a:solidFill>
            </a:endParaRPr>
          </a:p>
          <a:p>
            <a:br>
              <a:rPr lang="ru-RU" sz="4100" b="1" dirty="0">
                <a:solidFill>
                  <a:srgbClr val="1A57A3"/>
                </a:solidFill>
              </a:rPr>
            </a:br>
            <a:endParaRPr lang="ru-RU" sz="4100" b="1" dirty="0">
              <a:solidFill>
                <a:srgbClr val="1A57A3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3900" b="1" dirty="0">
                <a:solidFill>
                  <a:srgbClr val="1A57A3"/>
                </a:solidFill>
              </a:rPr>
              <a:t>ПРИБОРЫ</a:t>
            </a:r>
          </a:p>
          <a:p>
            <a:pPr>
              <a:lnSpc>
                <a:spcPct val="120000"/>
              </a:lnSpc>
            </a:pPr>
            <a:r>
              <a:rPr lang="ru-RU" sz="3900" b="1" dirty="0">
                <a:solidFill>
                  <a:srgbClr val="1A57A3"/>
                </a:solidFill>
              </a:rPr>
              <a:t>ТЕНЗОДАТЧИКИ</a:t>
            </a:r>
          </a:p>
          <a:p>
            <a:pPr>
              <a:lnSpc>
                <a:spcPct val="120000"/>
              </a:lnSpc>
            </a:pPr>
            <a:r>
              <a:rPr lang="ru-RU" sz="3900" b="1" dirty="0">
                <a:solidFill>
                  <a:srgbClr val="1A57A3"/>
                </a:solidFill>
                <a:latin typeface="+mn-lt"/>
              </a:rPr>
              <a:t>П</a:t>
            </a:r>
            <a:r>
              <a:rPr lang="ru-RU" sz="3200" b="1" dirty="0">
                <a:solidFill>
                  <a:srgbClr val="1A57A3"/>
                </a:solidFill>
                <a:latin typeface="+mn-lt"/>
              </a:rPr>
              <a:t>рограммное </a:t>
            </a:r>
            <a:r>
              <a:rPr lang="ru-RU" sz="3900" b="1" dirty="0">
                <a:solidFill>
                  <a:srgbClr val="1A57A3"/>
                </a:solidFill>
                <a:latin typeface="+mn-lt"/>
              </a:rPr>
              <a:t>О</a:t>
            </a:r>
            <a:r>
              <a:rPr lang="ru-RU" sz="3200" b="1" dirty="0">
                <a:solidFill>
                  <a:srgbClr val="1A57A3"/>
                </a:solidFill>
                <a:latin typeface="+mn-lt"/>
              </a:rPr>
              <a:t>беспечение</a:t>
            </a:r>
          </a:p>
          <a:p>
            <a:pPr>
              <a:lnSpc>
                <a:spcPct val="120000"/>
              </a:lnSpc>
            </a:pPr>
            <a:endParaRPr lang="ru-RU" sz="3200" b="1" dirty="0">
              <a:solidFill>
                <a:srgbClr val="1A57A3"/>
              </a:solidFill>
              <a:latin typeface="+mn-lt"/>
            </a:endParaRPr>
          </a:p>
          <a:p>
            <a:br>
              <a:rPr lang="ru-RU" sz="4100" b="1" dirty="0">
                <a:solidFill>
                  <a:srgbClr val="1A57A3"/>
                </a:solidFill>
                <a:latin typeface="Circe ExtraBold" panose="020B0802020203020203" pitchFamily="34" charset="-52"/>
              </a:rPr>
            </a:br>
            <a:r>
              <a:rPr lang="ru-RU" sz="4100" b="1" dirty="0">
                <a:solidFill>
                  <a:srgbClr val="1A57A3"/>
                </a:solidFill>
              </a:rPr>
              <a:t>АСВ</a:t>
            </a:r>
          </a:p>
          <a:p>
            <a:r>
              <a:rPr lang="ru-RU" sz="3000" b="1" dirty="0">
                <a:solidFill>
                  <a:srgbClr val="1A57A3"/>
                </a:solidFill>
                <a:latin typeface="+mn-lt"/>
              </a:rPr>
              <a:t>Автоматические </a:t>
            </a:r>
          </a:p>
          <a:p>
            <a:r>
              <a:rPr lang="ru-RU" sz="3000" b="1" dirty="0">
                <a:solidFill>
                  <a:srgbClr val="1A57A3"/>
                </a:solidFill>
                <a:latin typeface="+mn-lt"/>
              </a:rPr>
              <a:t>Системы Взвешивания</a:t>
            </a:r>
            <a:endParaRPr lang="ru-RU" sz="3000" dirty="0">
              <a:solidFill>
                <a:srgbClr val="1A57A3"/>
              </a:solidFill>
              <a:latin typeface="+mn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173773" y="2821730"/>
            <a:ext cx="11700000" cy="0"/>
          </a:xfrm>
          <a:prstGeom prst="line">
            <a:avLst/>
          </a:prstGeom>
          <a:ln w="38100">
            <a:solidFill>
              <a:srgbClr val="84B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173773" y="4693611"/>
            <a:ext cx="11700000" cy="0"/>
          </a:xfrm>
          <a:prstGeom prst="line">
            <a:avLst/>
          </a:prstGeom>
          <a:ln w="38100">
            <a:solidFill>
              <a:srgbClr val="84B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2348"/>
            <a:ext cx="2747327" cy="570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571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Шестиугольник 32"/>
          <p:cNvSpPr/>
          <p:nvPr/>
        </p:nvSpPr>
        <p:spPr>
          <a:xfrm rot="5400000">
            <a:off x="8653895" y="2168032"/>
            <a:ext cx="2634251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Шестиугольник 31"/>
          <p:cNvSpPr/>
          <p:nvPr/>
        </p:nvSpPr>
        <p:spPr>
          <a:xfrm rot="5400000">
            <a:off x="7346964" y="4237669"/>
            <a:ext cx="2634251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Шестиугольник 30"/>
          <p:cNvSpPr/>
          <p:nvPr/>
        </p:nvSpPr>
        <p:spPr>
          <a:xfrm rot="5400000">
            <a:off x="6022450" y="2168035"/>
            <a:ext cx="2634250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Шестиугольник 29"/>
          <p:cNvSpPr/>
          <p:nvPr/>
        </p:nvSpPr>
        <p:spPr>
          <a:xfrm rot="5400000">
            <a:off x="4714153" y="4255254"/>
            <a:ext cx="2634250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Шестиугольник 28"/>
          <p:cNvSpPr/>
          <p:nvPr/>
        </p:nvSpPr>
        <p:spPr>
          <a:xfrm rot="5400000">
            <a:off x="3405521" y="2168036"/>
            <a:ext cx="2634252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Шестиугольник 27"/>
          <p:cNvSpPr/>
          <p:nvPr/>
        </p:nvSpPr>
        <p:spPr>
          <a:xfrm rot="5400000">
            <a:off x="2089394" y="4246461"/>
            <a:ext cx="2634252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Шестиугольник 26"/>
          <p:cNvSpPr/>
          <p:nvPr/>
        </p:nvSpPr>
        <p:spPr>
          <a:xfrm rot="5400000">
            <a:off x="786176" y="2168034"/>
            <a:ext cx="2634252" cy="2536075"/>
          </a:xfrm>
          <a:prstGeom prst="hexagon">
            <a:avLst/>
          </a:prstGeom>
          <a:solidFill>
            <a:srgbClr val="88C7D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0"/>
            <a:ext cx="12192000" cy="1037492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DF48FA11-6556-4353-BBD3-B3F2EA73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122" y="201160"/>
            <a:ext cx="12261000" cy="590931"/>
          </a:xfr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n w="12700">
                  <a:noFill/>
                </a:ln>
                <a:solidFill>
                  <a:schemeClr val="bg1"/>
                </a:solidFill>
                <a:ea typeface="+mn-ea"/>
                <a:cs typeface="Arial" panose="020B0604020202020204" pitchFamily="34" charset="0"/>
              </a:rPr>
              <a:t>ВЕСОВОЕ ОБОРУДОВАНИЕ </a:t>
            </a:r>
          </a:p>
        </p:txBody>
      </p:sp>
      <p:pic>
        <p:nvPicPr>
          <p:cNvPr id="13" name="Picture 8" descr="вагон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35" y="2454951"/>
            <a:ext cx="2594921" cy="177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дозатор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88" y="4498208"/>
            <a:ext cx="1462298" cy="195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классик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87" y="2880427"/>
            <a:ext cx="2267894" cy="109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 descr="бункер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739" y="4601739"/>
            <a:ext cx="1523451" cy="180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конвейер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78" y="4597595"/>
            <a:ext cx="2606260" cy="178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авто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2" y="2527508"/>
            <a:ext cx="2649246" cy="181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1"/>
          <p:cNvSpPr>
            <a:spLocks noChangeArrowheads="1"/>
          </p:cNvSpPr>
          <p:nvPr/>
        </p:nvSpPr>
        <p:spPr bwMode="auto">
          <a:xfrm>
            <a:off x="0" y="1051741"/>
            <a:ext cx="12191999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Автомобильные электронные весы</a:t>
            </a:r>
          </a:p>
          <a:p>
            <a:pPr algn="just" eaLnBrk="1" hangingPunct="1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Вагонные электронные весы для статики/динамики</a:t>
            </a:r>
          </a:p>
          <a:p>
            <a:pPr algn="just" eaLnBrk="1" hangingPunct="1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Платформенные весы на нагрузки от 6 кг до 3 тонн </a:t>
            </a:r>
          </a:p>
          <a:p>
            <a:pPr algn="just" eaLnBrk="1" hangingPunct="1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Большегрузные весы (от 3 до 50т.) усиленной конструкции</a:t>
            </a:r>
          </a:p>
          <a:p>
            <a:pPr algn="just" eaLnBrk="1" hangingPunct="1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endParaRPr lang="ru-RU" altLang="ru-RU" sz="1450" dirty="0"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Весы для поголовного или группового взвешивания скота </a:t>
            </a:r>
          </a:p>
          <a:p>
            <a:pPr algn="just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Конвейерные электронные весы</a:t>
            </a:r>
          </a:p>
          <a:p>
            <a:pPr algn="just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Весовые дозаторы дискретного и непрерывного действия</a:t>
            </a:r>
          </a:p>
          <a:p>
            <a:pPr algn="just">
              <a:spcBef>
                <a:spcPts val="3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altLang="ru-RU" sz="1450" dirty="0">
                <a:latin typeface="+mn-lt"/>
                <a:cs typeface="Arial" panose="020B0604020202020204" pitchFamily="34" charset="0"/>
              </a:rPr>
              <a:t>Бункерные весы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4" y="222668"/>
            <a:ext cx="2662862" cy="552937"/>
          </a:xfrm>
          <a:prstGeom prst="rect">
            <a:avLst/>
          </a:prstGeom>
          <a:effectLst/>
        </p:spPr>
      </p:pic>
      <p:pic>
        <p:nvPicPr>
          <p:cNvPr id="1026" name="Picture 2" descr="Весы для взвешивания животных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6585" r="4780" b="3057"/>
          <a:stretch/>
        </p:blipFill>
        <p:spPr bwMode="auto">
          <a:xfrm>
            <a:off x="8956677" y="2710108"/>
            <a:ext cx="2140588" cy="15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7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 txBox="1"/>
          <p:nvPr/>
        </p:nvSpPr>
        <p:spPr>
          <a:xfrm>
            <a:off x="164348" y="715165"/>
            <a:ext cx="9014377" cy="600805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400"/>
              </a:spcBef>
            </a:pP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Предприятие производит автовесы для взвешивания в статике и для </a:t>
            </a:r>
            <a:r>
              <a:rPr lang="ru-RU" sz="1500" spc="-20" dirty="0" err="1">
                <a:solidFill>
                  <a:srgbClr val="231F20"/>
                </a:solidFill>
                <a:cs typeface="Arial" panose="020B0604020202020204" pitchFamily="34" charset="0"/>
              </a:rPr>
              <a:t>поосного</a:t>
            </a: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 взвешивания движущихся автомобилей и автопоездов. Высокую точность результата обеспечивают </a:t>
            </a:r>
            <a:r>
              <a:rPr lang="ru-RU" sz="1500" spc="-20" dirty="0" err="1">
                <a:solidFill>
                  <a:srgbClr val="231F20"/>
                </a:solidFill>
                <a:cs typeface="Arial" panose="020B0604020202020204" pitchFamily="34" charset="0"/>
              </a:rPr>
              <a:t>тензодатчики</a:t>
            </a:r>
            <a:r>
              <a:rPr lang="ru-RU" sz="1500" spc="-20" dirty="0">
                <a:solidFill>
                  <a:srgbClr val="231F20"/>
                </a:solidFill>
                <a:cs typeface="Arial" panose="020B0604020202020204" pitchFamily="34" charset="0"/>
              </a:rPr>
              <a:t>, одинаково точно преобразующие данные и при морозе -30°С и при жаре +40°С. </a:t>
            </a:r>
          </a:p>
          <a:p>
            <a:pPr algn="just">
              <a:spcBef>
                <a:spcPts val="4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Специальное программное обеспечение, разработанное нашими инженерами и программистами, позволяет легко интегрировать данные взвешивания в базу данных предприятия. Использование соответствующего ПО минимизирует влияние человеческого фактора и позволяет получать информацию в режиме реального времени.</a:t>
            </a:r>
          </a:p>
          <a:p>
            <a:pPr algn="just">
              <a:spcBef>
                <a:spcPts val="4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С 2020 года все автовесы поставляются в аналого-цифровом исполнении, что позволяет получать еще более точную информацию о результатах взвешивания на расстоянии до 1000м от ГПУ, а также своевременно и детализовано диагностировать неисправность </a:t>
            </a:r>
            <a:r>
              <a:rPr lang="ru-RU" sz="1500" spc="-5" dirty="0" err="1">
                <a:solidFill>
                  <a:srgbClr val="231F20"/>
                </a:solidFill>
                <a:cs typeface="Arial" panose="020B0604020202020204" pitchFamily="34" charset="0"/>
              </a:rPr>
              <a:t>тензодатчиков</a:t>
            </a: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ts val="4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Типы автомобильных весов НПП «МЕТРА»: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стационарные автовесы, имеющие верхний предел взвешивания в 30, 60, 80, 100 или 150 т. и длину платформы от 6-ти до 24-х м.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 err="1">
                <a:cs typeface="Arial" panose="020B0604020202020204" pitchFamily="34" charset="0"/>
              </a:rPr>
              <a:t>бесфундаментные</a:t>
            </a:r>
            <a:r>
              <a:rPr lang="ru-RU" sz="1500" dirty="0">
                <a:cs typeface="Arial" panose="020B0604020202020204" pitchFamily="34" charset="0"/>
              </a:rPr>
              <a:t> весы для взвешивания автомобилей. Для их установки не требуется разработка и обустройство фундамента, а достаточно наличия ровной твёрдой поверхности;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уникальные по своим характеристикам весы для взвешивания карьерных самосвалов </a:t>
            </a:r>
            <a:r>
              <a:rPr lang="ru-RU" sz="1500" dirty="0" err="1">
                <a:cs typeface="Arial" panose="020B0604020202020204" pitchFamily="34" charset="0"/>
              </a:rPr>
              <a:t>БелАз</a:t>
            </a:r>
            <a:r>
              <a:rPr lang="ru-RU" sz="1500" dirty="0">
                <a:cs typeface="Arial" panose="020B0604020202020204" pitchFamily="34" charset="0"/>
              </a:rPr>
              <a:t>. При их разработке учтено, что 75% нагрузки этого гиганта приходится на заднюю ось;</a:t>
            </a:r>
          </a:p>
          <a:p>
            <a:pPr marL="180975" indent="-180975" algn="just">
              <a:spcBef>
                <a:spcPts val="4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defRPr/>
            </a:pPr>
            <a:r>
              <a:rPr lang="ru-RU" sz="1500" dirty="0">
                <a:cs typeface="Arial" panose="020B0604020202020204" pitchFamily="34" charset="0"/>
              </a:rPr>
              <a:t>взрывозащищённые автомобильные весы. Они отличаются от серийно выпускаемых изделий устранением малейшей возможности искрообразования в электрических цепях, а также применением взрывозащищённых </a:t>
            </a:r>
            <a:r>
              <a:rPr lang="ru-RU" sz="1500" dirty="0" err="1">
                <a:cs typeface="Arial" panose="020B0604020202020204" pitchFamily="34" charset="0"/>
              </a:rPr>
              <a:t>тензодатчиков</a:t>
            </a:r>
            <a:r>
              <a:rPr lang="ru-RU" sz="1500" dirty="0">
                <a:cs typeface="Arial" panose="020B0604020202020204" pitchFamily="34" charset="0"/>
              </a:rPr>
              <a:t>.</a:t>
            </a:r>
            <a:endParaRPr sz="1500" dirty="0">
              <a:cs typeface="Arial" panose="020B0604020202020204" pitchFamily="34" charset="0"/>
            </a:endParaRPr>
          </a:p>
        </p:txBody>
      </p:sp>
      <p:pic>
        <p:nvPicPr>
          <p:cNvPr id="10" name="Picture 8" descr="http://www.metra.ru/images/photos/article617-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56935" y="5192786"/>
            <a:ext cx="2472421" cy="15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metra.ru/images/photos/article384-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51301" y="3741920"/>
            <a:ext cx="2478055" cy="13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etra.ru/images/photos/article735-1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51302" y="2314588"/>
            <a:ext cx="2478055" cy="13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metra.ru/images/photos/article381-2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49456" y="887256"/>
            <a:ext cx="2479900" cy="13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34725" y="202348"/>
            <a:ext cx="11451000" cy="57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150" b="1" dirty="0">
                <a:solidFill>
                  <a:srgbClr val="005F7C"/>
                </a:solidFill>
                <a:cs typeface="Arial" panose="020B0604020202020204" pitchFamily="34" charset="0"/>
              </a:rPr>
              <a:t>АВТОМОБИЛЬНЫЕ ВЕСЫ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4" y="222668"/>
            <a:ext cx="2662862" cy="5529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543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347504"/>
            <a:ext cx="12192000" cy="1510495"/>
          </a:xfrm>
          <a:prstGeom prst="rect">
            <a:avLst/>
          </a:prstGeom>
          <a:solidFill>
            <a:srgbClr val="005F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0" y="190440"/>
            <a:ext cx="12192000" cy="711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ru-RU" sz="2900" dirty="0">
                <a:solidFill>
                  <a:srgbClr val="005F7C"/>
                </a:solidFill>
                <a:latin typeface="+mj-lt"/>
              </a:rPr>
              <a:t>ПРОГРАММНО-АППАРАТНЫЙ КОМПЛЕКС ДЛЯ АВТОМАТИЗАЦИИ ВЗВЕШИВАНИЯ </a:t>
            </a:r>
            <a:endParaRPr lang="ru-RU" altLang="ru-RU" sz="2900" dirty="0">
              <a:solidFill>
                <a:srgbClr val="005F7C"/>
              </a:solidFill>
              <a:latin typeface="+mj-lt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203514" y="955400"/>
            <a:ext cx="11809986" cy="3494546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400"/>
              </a:spcBef>
              <a:defRPr/>
            </a:pPr>
            <a:r>
              <a:rPr lang="ru-RU" sz="1500" dirty="0">
                <a:cs typeface="Arial" panose="020B0604020202020204" pitchFamily="34" charset="0"/>
              </a:rPr>
              <a:t>Комплекс предназначен для уменьшения влияния человеческого фактора, упорядочивания и ускорения процесса взвешивания автомобилей, контроля за работой весовщиков, предотвращения мошенничества при взвешивании, проведения автоматического взвешивания без участия оператора. В него входят следующие модули: 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Система позиционирования автомобиля на весах (при помощи датчиков контролирует точное расположение автомобиля в «зоне взвешивания»).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Система распознавания государственных регистрационных номеров автомобилей (автоматически заносит в базу данных </a:t>
            </a:r>
            <a:r>
              <a:rPr lang="ru-RU" sz="1500" dirty="0" err="1">
                <a:cs typeface="Arial" panose="020B0604020202020204" pitchFamily="34" charset="0"/>
              </a:rPr>
              <a:t>гос.номер</a:t>
            </a:r>
            <a:r>
              <a:rPr lang="ru-RU" sz="1500" dirty="0">
                <a:cs typeface="Arial" panose="020B0604020202020204" pitchFamily="34" charset="0"/>
              </a:rPr>
              <a:t> автомобиля).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Система регулирования проезда через весы посредством управления </a:t>
            </a:r>
            <a:r>
              <a:rPr lang="ru-RU" sz="1500" dirty="0" err="1">
                <a:cs typeface="Arial" panose="020B0604020202020204" pitchFamily="34" charset="0"/>
              </a:rPr>
              <a:t>шлагбаума́ми</a:t>
            </a:r>
            <a:r>
              <a:rPr lang="ru-RU" sz="1500" dirty="0">
                <a:cs typeface="Arial" panose="020B0604020202020204" pitchFamily="34" charset="0"/>
              </a:rPr>
              <a:t> и светофорами (управляет процессом взвешивания).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Система </a:t>
            </a:r>
            <a:r>
              <a:rPr lang="ru-RU" sz="1500" dirty="0" err="1">
                <a:cs typeface="Arial" panose="020B0604020202020204" pitchFamily="34" charset="0"/>
              </a:rPr>
              <a:t>видеорегистрации</a:t>
            </a:r>
            <a:r>
              <a:rPr lang="ru-RU" sz="1500" dirty="0">
                <a:cs typeface="Arial" panose="020B0604020202020204" pitchFamily="34" charset="0"/>
              </a:rPr>
              <a:t> процесса взвешивания (сохранение в базе данных видео фрагмента с параметрами взвешивания).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Система </a:t>
            </a:r>
            <a:r>
              <a:rPr lang="ru-RU" sz="1500" dirty="0" err="1">
                <a:cs typeface="Arial" panose="020B0604020202020204" pitchFamily="34" charset="0"/>
              </a:rPr>
              <a:t>фотофиксации</a:t>
            </a:r>
            <a:r>
              <a:rPr lang="ru-RU" sz="1500" dirty="0">
                <a:cs typeface="Arial" panose="020B0604020202020204" pitchFamily="34" charset="0"/>
              </a:rPr>
              <a:t> процесса взвешивания (сохранение в базе данных фотографий с параметрами взвешивания).</a:t>
            </a:r>
          </a:p>
        </p:txBody>
      </p:sp>
      <p:pic>
        <p:nvPicPr>
          <p:cNvPr id="17412" name="Picture 4" descr="http://www.metra.ru/images/photos/article10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00" y="4387851"/>
            <a:ext cx="1996065" cy="23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202" y="4425856"/>
            <a:ext cx="4313370" cy="235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http://www.metra.ru/images/pozition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0" y="4409306"/>
            <a:ext cx="4421279" cy="23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 txBox="1"/>
          <p:nvPr/>
        </p:nvSpPr>
        <p:spPr>
          <a:xfrm>
            <a:off x="3066254" y="772824"/>
            <a:ext cx="8958774" cy="4879541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Предприятие производит вагонные весы для статического или динамического взвешивания, а также проводит переоборудование существующих на предприятиях механических систем взвешивания вагонов и цистерн на более точные электронные.</a:t>
            </a:r>
          </a:p>
          <a:p>
            <a:pPr algn="just">
              <a:spcBef>
                <a:spcPts val="600"/>
              </a:spcBef>
            </a:pPr>
            <a:r>
              <a:rPr lang="ru-RU" sz="1500" spc="-5" dirty="0">
                <a:solidFill>
                  <a:srgbClr val="231F20"/>
                </a:solidFill>
                <a:cs typeface="Arial" panose="020B0604020202020204" pitchFamily="34" charset="0"/>
              </a:rPr>
              <a:t>Типы вагонных весов НПП «МЕТРА»: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 err="1">
                <a:cs typeface="Arial" panose="020B0604020202020204" pitchFamily="34" charset="0"/>
              </a:rPr>
              <a:t>бесфундаментные</a:t>
            </a:r>
            <a:r>
              <a:rPr lang="ru-RU" sz="1500" dirty="0">
                <a:cs typeface="Arial" panose="020B0604020202020204" pitchFamily="34" charset="0"/>
              </a:rPr>
              <a:t> вагонные весы предназначены для статического взвешивания вагонов без расцепки. Конструкция весов предусматривает их установку без обязательного устройства бетонного фундамента.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статические, позволяющие взвешивать неподвижно стоящие вагоны или цистерны. Этот тип ж/д весов гарантирует максимальную точность, но требует больших затрат времени, что не всегда допустимо по технологическим или экономическим соображениям;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динамические (весы для взвешивания в движении), позволяющие получить данные о массе движущихся по ним со скоростью до 10км/ч вагонов или цистерн. Такие вагонные весы позволяют контролировать количество перевозимых по железной дороге грузов без остановки и расцепки состава, что минимизирует временные затраты при высокой точности получаемых данных;</a:t>
            </a:r>
          </a:p>
          <a:p>
            <a:pPr marL="180975" indent="-180975" algn="just">
              <a:spcBef>
                <a:spcPts val="600"/>
              </a:spcBef>
              <a:buClr>
                <a:srgbClr val="005F7C"/>
              </a:buClr>
              <a:buFont typeface="Circe" panose="020B0502020203020203" pitchFamily="34" charset="-52"/>
              <a:buChar char="‒"/>
              <a:tabLst>
                <a:tab pos="4303713" algn="l"/>
              </a:tabLst>
              <a:defRPr/>
            </a:pPr>
            <a:r>
              <a:rPr lang="ru-RU" sz="1500" dirty="0">
                <a:cs typeface="Arial" panose="020B0604020202020204" pitchFamily="34" charset="0"/>
              </a:rPr>
              <a:t>при необходимости возможна поставка универсальных вагонных весов, позволяющих производить, как взвешивание в движении (динамическое), так и статическое взвешивание (взвешивание с остановкой).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13" y="202348"/>
            <a:ext cx="2747327" cy="570476"/>
          </a:xfrm>
          <a:prstGeom prst="rect">
            <a:avLst/>
          </a:prstGeom>
          <a:effectLst/>
        </p:spPr>
      </p:pic>
      <p:pic>
        <p:nvPicPr>
          <p:cNvPr id="16" name="Picture 6" descr="http://www.metra.ru/images/photos/article88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8542" y="5240572"/>
            <a:ext cx="2157667" cy="14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7" y="3737395"/>
            <a:ext cx="2137166" cy="1454890"/>
          </a:xfrm>
          <a:prstGeom prst="rect">
            <a:avLst/>
          </a:prstGeom>
        </p:spPr>
      </p:pic>
      <p:pic>
        <p:nvPicPr>
          <p:cNvPr id="18" name="Picture 4" descr="http://www.metra.ru/images/photos/article424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8" y="2306840"/>
            <a:ext cx="2137165" cy="13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metra.ru/images/photos/article85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6" y="902970"/>
            <a:ext cx="2137164" cy="13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6">
            <a:extLst>
              <a:ext uri="{FF2B5EF4-FFF2-40B4-BE49-F238E27FC236}">
                <a16:creationId xmlns:a16="http://schemas.microsoft.com/office/drawing/2014/main" id="{76010343-A93D-4449-894F-4F45D954F3D8}"/>
              </a:ext>
            </a:extLst>
          </p:cNvPr>
          <p:cNvSpPr txBox="1">
            <a:spLocks/>
          </p:cNvSpPr>
          <p:nvPr/>
        </p:nvSpPr>
        <p:spPr>
          <a:xfrm>
            <a:off x="-1" y="202348"/>
            <a:ext cx="12080631" cy="570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150" b="1" dirty="0">
                <a:solidFill>
                  <a:srgbClr val="005F7C"/>
                </a:solidFill>
                <a:cs typeface="Arial" panose="020B0604020202020204" pitchFamily="34" charset="0"/>
              </a:rPr>
              <a:t>ВАГОННЫЕ ВЕСЫ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08236"/>
            <a:ext cx="2569307" cy="5335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16094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otham">
      <a:majorFont>
        <a:latin typeface="Gotham Pro Black"/>
        <a:ea typeface=""/>
        <a:cs typeface=""/>
      </a:majorFont>
      <a:minorFont>
        <a:latin typeface="Gotham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4299</Words>
  <Application>Microsoft Office PowerPoint</Application>
  <PresentationFormat>Широкоэкранный</PresentationFormat>
  <Paragraphs>408</Paragraphs>
  <Slides>34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Arial</vt:lpstr>
      <vt:lpstr>Calibri</vt:lpstr>
      <vt:lpstr>Circe</vt:lpstr>
      <vt:lpstr>Circe ExtraBold</vt:lpstr>
      <vt:lpstr>Gotham Pro</vt:lpstr>
      <vt:lpstr>Gotham Pro Black</vt:lpstr>
      <vt:lpstr>GothamPro-Light</vt:lpstr>
      <vt:lpstr>Symbol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НАПРАВЛЕНИЯ     КОМПЕТЕНЦИИ </vt:lpstr>
      <vt:lpstr>ВЕСОВОЕ ОБОРУДОВАНИЕ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НАПРАВЛЕНИЯ      КОМПЕТЕНЦИИ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НАПРАВЛЕНИЯ     КОМПЕТЕНЦИИ </vt:lpstr>
      <vt:lpstr>Презентация PowerPoint</vt:lpstr>
      <vt:lpstr>Презентация PowerPoint</vt:lpstr>
      <vt:lpstr>Презентация PowerPoint</vt:lpstr>
      <vt:lpstr>НАШИ ЦЕННОСТИ: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Корсакова Екатерина Анатольевна</dc:creator>
  <cp:lastModifiedBy>Машкова Елена</cp:lastModifiedBy>
  <cp:revision>73</cp:revision>
  <cp:lastPrinted>2021-06-10T19:19:03Z</cp:lastPrinted>
  <dcterms:created xsi:type="dcterms:W3CDTF">2021-06-04T06:57:01Z</dcterms:created>
  <dcterms:modified xsi:type="dcterms:W3CDTF">2022-03-24T12:25:42Z</dcterms:modified>
</cp:coreProperties>
</file>